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302" r:id="rId5"/>
    <p:sldId id="303" r:id="rId6"/>
    <p:sldId id="273" r:id="rId7"/>
    <p:sldId id="304" r:id="rId8"/>
    <p:sldId id="305" r:id="rId9"/>
    <p:sldId id="306" r:id="rId10"/>
    <p:sldId id="310" r:id="rId11"/>
    <p:sldId id="307" r:id="rId12"/>
    <p:sldId id="309" r:id="rId13"/>
    <p:sldId id="308" r:id="rId14"/>
    <p:sldId id="312" r:id="rId15"/>
    <p:sldId id="318" r:id="rId16"/>
    <p:sldId id="311" r:id="rId17"/>
    <p:sldId id="313" r:id="rId18"/>
    <p:sldId id="314" r:id="rId19"/>
    <p:sldId id="315" r:id="rId20"/>
    <p:sldId id="316" r:id="rId21"/>
    <p:sldId id="317" r:id="rId22"/>
    <p:sldId id="300" r:id="rId23"/>
    <p:sldId id="301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963E0F-7BBC-4CF9-8F00-C350A0586F0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828259-A42F-4658-9704-BF83F0C1977A}">
      <dgm:prSet phldrT="[Texto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b="1" dirty="0" smtClean="0"/>
            <a:t>Governança</a:t>
          </a:r>
          <a:endParaRPr lang="pt-BR" dirty="0"/>
        </a:p>
      </dgm:t>
    </dgm:pt>
    <dgm:pt modelId="{ECB0FB46-2809-4ABA-B222-896231579ED6}" type="parTrans" cxnId="{83A35974-474A-450B-9B75-BA0ED86FCC08}">
      <dgm:prSet/>
      <dgm:spPr/>
      <dgm:t>
        <a:bodyPr/>
        <a:lstStyle/>
        <a:p>
          <a:endParaRPr lang="pt-BR"/>
        </a:p>
      </dgm:t>
    </dgm:pt>
    <dgm:pt modelId="{0BB761A3-1183-4181-A8FE-9F8BE3FE2BD3}" type="sibTrans" cxnId="{83A35974-474A-450B-9B75-BA0ED86FCC08}">
      <dgm:prSet/>
      <dgm:spPr/>
      <dgm:t>
        <a:bodyPr/>
        <a:lstStyle/>
        <a:p>
          <a:endParaRPr lang="pt-BR"/>
        </a:p>
      </dgm:t>
    </dgm:pt>
    <dgm:pt modelId="{140DCDEB-406C-4B0C-AC08-F91931796915}">
      <dgm:prSet phldrT="[Texto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b="1" dirty="0" smtClean="0"/>
            <a:t>Regras de transição</a:t>
          </a:r>
          <a:endParaRPr lang="pt-BR" dirty="0"/>
        </a:p>
      </dgm:t>
    </dgm:pt>
    <dgm:pt modelId="{17BC1194-B949-46DD-B6B1-ECE4667FD874}" type="parTrans" cxnId="{0A821518-8A5C-4B88-80E9-EACB406BA626}">
      <dgm:prSet/>
      <dgm:spPr/>
      <dgm:t>
        <a:bodyPr/>
        <a:lstStyle/>
        <a:p>
          <a:endParaRPr lang="pt-BR"/>
        </a:p>
      </dgm:t>
    </dgm:pt>
    <dgm:pt modelId="{CE988B68-9745-400C-A8A4-5F7A7D56A4C7}" type="sibTrans" cxnId="{0A821518-8A5C-4B88-80E9-EACB406BA626}">
      <dgm:prSet/>
      <dgm:spPr/>
      <dgm:t>
        <a:bodyPr/>
        <a:lstStyle/>
        <a:p>
          <a:endParaRPr lang="pt-BR"/>
        </a:p>
      </dgm:t>
    </dgm:pt>
    <dgm:pt modelId="{1F311895-B0E0-4624-A3BF-3F3E0F118779}">
      <dgm:prSet phldrT="[Texto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b="1" dirty="0" smtClean="0"/>
            <a:t>Contratos</a:t>
          </a:r>
          <a:endParaRPr lang="pt-BR" dirty="0"/>
        </a:p>
      </dgm:t>
    </dgm:pt>
    <dgm:pt modelId="{C79C8EE1-355E-4B0C-80FA-37EE38367729}" type="parTrans" cxnId="{2854B309-B181-4C2E-88D2-273BB46663BE}">
      <dgm:prSet/>
      <dgm:spPr/>
      <dgm:t>
        <a:bodyPr/>
        <a:lstStyle/>
        <a:p>
          <a:endParaRPr lang="pt-BR"/>
        </a:p>
      </dgm:t>
    </dgm:pt>
    <dgm:pt modelId="{AED7F170-872D-4388-AFFD-2D8A42E5B276}" type="sibTrans" cxnId="{2854B309-B181-4C2E-88D2-273BB46663BE}">
      <dgm:prSet/>
      <dgm:spPr/>
      <dgm:t>
        <a:bodyPr/>
        <a:lstStyle/>
        <a:p>
          <a:endParaRPr lang="pt-BR"/>
        </a:p>
      </dgm:t>
    </dgm:pt>
    <dgm:pt modelId="{07E2E55B-AFE9-4ABE-B24D-9F23B16513B6}">
      <dgm:prSet phldrT="[Texto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b="1" dirty="0" smtClean="0"/>
            <a:t>Alienações e Leilão</a:t>
          </a:r>
          <a:endParaRPr lang="pt-BR" dirty="0"/>
        </a:p>
      </dgm:t>
    </dgm:pt>
    <dgm:pt modelId="{0A6DB7B6-B45E-41BB-AB3A-239A5FF22397}" type="parTrans" cxnId="{1DABA29F-DF7C-47D0-891E-3B74AAA54F62}">
      <dgm:prSet/>
      <dgm:spPr/>
      <dgm:t>
        <a:bodyPr/>
        <a:lstStyle/>
        <a:p>
          <a:endParaRPr lang="pt-BR"/>
        </a:p>
      </dgm:t>
    </dgm:pt>
    <dgm:pt modelId="{B3487AF9-E9AF-4B01-B7B5-AC4F3E515B96}" type="sibTrans" cxnId="{1DABA29F-DF7C-47D0-891E-3B74AAA54F62}">
      <dgm:prSet/>
      <dgm:spPr/>
      <dgm:t>
        <a:bodyPr/>
        <a:lstStyle/>
        <a:p>
          <a:endParaRPr lang="pt-BR"/>
        </a:p>
      </dgm:t>
    </dgm:pt>
    <dgm:pt modelId="{D925FC95-8684-4DBC-99E3-8AC5EB26C6C2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b="1" dirty="0" smtClean="0"/>
            <a:t>Designação, fase interna e externa, contratação direta e bens de luxo</a:t>
          </a:r>
          <a:endParaRPr lang="pt-BR" dirty="0"/>
        </a:p>
      </dgm:t>
    </dgm:pt>
    <dgm:pt modelId="{E13DD597-D230-46FF-BC95-C72EA4CA29D8}" type="parTrans" cxnId="{4A6BFBDF-0843-4207-A128-DE1D93E73319}">
      <dgm:prSet/>
      <dgm:spPr/>
      <dgm:t>
        <a:bodyPr/>
        <a:lstStyle/>
        <a:p>
          <a:endParaRPr lang="pt-BR"/>
        </a:p>
      </dgm:t>
    </dgm:pt>
    <dgm:pt modelId="{1D9CD2A1-7D03-4831-A79A-21526B488476}" type="sibTrans" cxnId="{4A6BFBDF-0843-4207-A128-DE1D93E73319}">
      <dgm:prSet/>
      <dgm:spPr/>
      <dgm:t>
        <a:bodyPr/>
        <a:lstStyle/>
        <a:p>
          <a:endParaRPr lang="pt-BR"/>
        </a:p>
      </dgm:t>
    </dgm:pt>
    <dgm:pt modelId="{3C305561-08F6-43AB-91C8-64BD989E2767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b="1" dirty="0" smtClean="0"/>
            <a:t>Registro de Preços</a:t>
          </a:r>
          <a:endParaRPr lang="pt-BR" dirty="0"/>
        </a:p>
      </dgm:t>
    </dgm:pt>
    <dgm:pt modelId="{3593B1DE-7F30-44DF-AB44-AE24DD2C43E5}" type="parTrans" cxnId="{8F542C7A-15B7-4A09-87CC-805E1DFFAF05}">
      <dgm:prSet/>
      <dgm:spPr/>
      <dgm:t>
        <a:bodyPr/>
        <a:lstStyle/>
        <a:p>
          <a:endParaRPr lang="pt-BR"/>
        </a:p>
      </dgm:t>
    </dgm:pt>
    <dgm:pt modelId="{18A9298D-1A1F-4D23-A899-B656509C7FD5}" type="sibTrans" cxnId="{8F542C7A-15B7-4A09-87CC-805E1DFFAF05}">
      <dgm:prSet/>
      <dgm:spPr/>
      <dgm:t>
        <a:bodyPr/>
        <a:lstStyle/>
        <a:p>
          <a:endParaRPr lang="pt-BR"/>
        </a:p>
      </dgm:t>
    </dgm:pt>
    <dgm:pt modelId="{5C973EE5-1328-4264-BB29-7E7547A4A25F}">
      <dgm:prSet/>
      <dgm:spPr/>
      <dgm:t>
        <a:bodyPr/>
        <a:lstStyle/>
        <a:p>
          <a:r>
            <a:rPr lang="pt-BR" b="1" smtClean="0"/>
            <a:t>Registro Cadastral</a:t>
          </a:r>
          <a:endParaRPr lang="pt-BR"/>
        </a:p>
      </dgm:t>
    </dgm:pt>
    <dgm:pt modelId="{2678728B-8BB3-4389-A680-58FDA20AA3AE}" type="parTrans" cxnId="{582466E5-E700-4A12-B581-F683A7DB37E3}">
      <dgm:prSet/>
      <dgm:spPr/>
      <dgm:t>
        <a:bodyPr/>
        <a:lstStyle/>
        <a:p>
          <a:endParaRPr lang="pt-BR"/>
        </a:p>
      </dgm:t>
    </dgm:pt>
    <dgm:pt modelId="{026C8F09-DBC7-4707-A415-1CF43D1A76A0}" type="sibTrans" cxnId="{582466E5-E700-4A12-B581-F683A7DB37E3}">
      <dgm:prSet/>
      <dgm:spPr/>
      <dgm:t>
        <a:bodyPr/>
        <a:lstStyle/>
        <a:p>
          <a:endParaRPr lang="pt-BR"/>
        </a:p>
      </dgm:t>
    </dgm:pt>
    <dgm:pt modelId="{3627C93E-2AC2-4AE9-8017-3B51D9897FDF}">
      <dgm:prSet/>
      <dgm:spPr/>
      <dgm:t>
        <a:bodyPr/>
        <a:lstStyle/>
        <a:p>
          <a:r>
            <a:rPr lang="pt-BR" b="1" dirty="0" smtClean="0"/>
            <a:t>Credenciamento</a:t>
          </a:r>
          <a:endParaRPr lang="pt-BR" dirty="0"/>
        </a:p>
      </dgm:t>
    </dgm:pt>
    <dgm:pt modelId="{579AE4D4-A832-4F05-8AF4-5062665E1987}" type="parTrans" cxnId="{9AD9795A-5105-4F01-8B40-55D78F6797F3}">
      <dgm:prSet/>
      <dgm:spPr/>
      <dgm:t>
        <a:bodyPr/>
        <a:lstStyle/>
        <a:p>
          <a:endParaRPr lang="pt-BR"/>
        </a:p>
      </dgm:t>
    </dgm:pt>
    <dgm:pt modelId="{656D953A-C96D-4784-9C47-4087A2630E9C}" type="sibTrans" cxnId="{9AD9795A-5105-4F01-8B40-55D78F6797F3}">
      <dgm:prSet/>
      <dgm:spPr/>
      <dgm:t>
        <a:bodyPr/>
        <a:lstStyle/>
        <a:p>
          <a:endParaRPr lang="pt-BR"/>
        </a:p>
      </dgm:t>
    </dgm:pt>
    <dgm:pt modelId="{FEE6FD35-5171-40C6-B797-26380442B637}">
      <dgm:prSet/>
      <dgm:spPr/>
      <dgm:t>
        <a:bodyPr/>
        <a:lstStyle/>
        <a:p>
          <a:r>
            <a:rPr lang="pt-BR" b="1" smtClean="0"/>
            <a:t>PMI</a:t>
          </a:r>
          <a:endParaRPr lang="pt-BR"/>
        </a:p>
      </dgm:t>
    </dgm:pt>
    <dgm:pt modelId="{15C9388F-A2A9-42A0-975B-C1194C0F1562}" type="parTrans" cxnId="{B87E5550-B5C8-4D5F-AC84-8452D2170754}">
      <dgm:prSet/>
      <dgm:spPr/>
      <dgm:t>
        <a:bodyPr/>
        <a:lstStyle/>
        <a:p>
          <a:endParaRPr lang="pt-BR"/>
        </a:p>
      </dgm:t>
    </dgm:pt>
    <dgm:pt modelId="{7D0B7C12-AA91-466D-90E1-6CAE9C3B8E17}" type="sibTrans" cxnId="{B87E5550-B5C8-4D5F-AC84-8452D2170754}">
      <dgm:prSet/>
      <dgm:spPr/>
      <dgm:t>
        <a:bodyPr/>
        <a:lstStyle/>
        <a:p>
          <a:endParaRPr lang="pt-BR"/>
        </a:p>
      </dgm:t>
    </dgm:pt>
    <dgm:pt modelId="{D1417F23-5270-41E1-87B6-167C35F1FDA6}">
      <dgm:prSet/>
      <dgm:spPr/>
      <dgm:t>
        <a:bodyPr/>
        <a:lstStyle/>
        <a:p>
          <a:r>
            <a:rPr lang="pt-BR" b="1" smtClean="0"/>
            <a:t>Sanções administrativas</a:t>
          </a:r>
          <a:endParaRPr lang="pt-BR"/>
        </a:p>
      </dgm:t>
    </dgm:pt>
    <dgm:pt modelId="{C8DFED22-56A1-4ACA-B307-6A66DD3DF6F5}" type="parTrans" cxnId="{481EE73B-128B-4C18-B686-37C46F11C3DF}">
      <dgm:prSet/>
      <dgm:spPr/>
      <dgm:t>
        <a:bodyPr/>
        <a:lstStyle/>
        <a:p>
          <a:endParaRPr lang="pt-BR"/>
        </a:p>
      </dgm:t>
    </dgm:pt>
    <dgm:pt modelId="{5616A3EC-53C5-473A-A5BA-2225D00F7216}" type="sibTrans" cxnId="{481EE73B-128B-4C18-B686-37C46F11C3DF}">
      <dgm:prSet/>
      <dgm:spPr/>
      <dgm:t>
        <a:bodyPr/>
        <a:lstStyle/>
        <a:p>
          <a:endParaRPr lang="pt-BR"/>
        </a:p>
      </dgm:t>
    </dgm:pt>
    <dgm:pt modelId="{C5855107-D3C7-4F42-A467-76FC5BDEA623}" type="pres">
      <dgm:prSet presAssocID="{53963E0F-7BBC-4CF9-8F00-C350A0586F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F7473D7-1020-4D85-B46B-CD9EBCFABC5F}" type="pres">
      <dgm:prSet presAssocID="{B4828259-A42F-4658-9704-BF83F0C1977A}" presName="node" presStyleLbl="node1" presStyleIdx="0" presStyleCnt="10" custLinFactNeighborX="40473" custLinFactNeighborY="-1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AAB87F-2550-4EF8-890F-3D09EA584330}" type="pres">
      <dgm:prSet presAssocID="{0BB761A3-1183-4181-A8FE-9F8BE3FE2BD3}" presName="sibTrans" presStyleCnt="0"/>
      <dgm:spPr/>
    </dgm:pt>
    <dgm:pt modelId="{67C71D90-C3AF-4A3A-B6DB-28F42CEBE025}" type="pres">
      <dgm:prSet presAssocID="{D925FC95-8684-4DBC-99E3-8AC5EB26C6C2}" presName="node" presStyleLbl="node1" presStyleIdx="1" presStyleCnt="10" custLinFactNeighborX="52485" custLinFactNeighborY="-1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41E49C-BA92-4B09-9281-ED30362D6719}" type="pres">
      <dgm:prSet presAssocID="{1D9CD2A1-7D03-4831-A79A-21526B488476}" presName="sibTrans" presStyleCnt="0"/>
      <dgm:spPr/>
    </dgm:pt>
    <dgm:pt modelId="{CF6AF6B0-98CD-4CA2-A54D-FA82354B94A3}" type="pres">
      <dgm:prSet presAssocID="{140DCDEB-406C-4B0C-AC08-F91931796915}" presName="node" presStyleLbl="node1" presStyleIdx="2" presStyleCnt="10" custLinFactNeighborX="64504" custLinFactNeighborY="-1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86ABA2-FDFD-4A31-AC97-D19B71B970B5}" type="pres">
      <dgm:prSet presAssocID="{CE988B68-9745-400C-A8A4-5F7A7D56A4C7}" presName="sibTrans" presStyleCnt="0"/>
      <dgm:spPr/>
    </dgm:pt>
    <dgm:pt modelId="{9E130ECD-E990-455D-AB0A-173225333C5A}" type="pres">
      <dgm:prSet presAssocID="{1F311895-B0E0-4624-A3BF-3F3E0F118779}" presName="node" presStyleLbl="node1" presStyleIdx="3" presStyleCnt="10" custLinFactX="-100000" custLinFactY="21208" custLinFactNeighborX="-189411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D92CDA-84FA-4EC6-AB8A-0C78BB245E3C}" type="pres">
      <dgm:prSet presAssocID="{AED7F170-872D-4388-AFFD-2D8A42E5B276}" presName="sibTrans" presStyleCnt="0"/>
      <dgm:spPr/>
    </dgm:pt>
    <dgm:pt modelId="{C706A835-9582-46DB-8314-B7917E914EBC}" type="pres">
      <dgm:prSet presAssocID="{3C305561-08F6-43AB-91C8-64BD989E2767}" presName="node" presStyleLbl="node1" presStyleIdx="4" presStyleCnt="10" custLinFactX="61970" custLinFactNeighborX="100000" custLinFactNeighborY="31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E08B09-7024-4717-90D4-78734D026B9C}" type="pres">
      <dgm:prSet presAssocID="{18A9298D-1A1F-4D23-A899-B656509C7FD5}" presName="sibTrans" presStyleCnt="0"/>
      <dgm:spPr/>
    </dgm:pt>
    <dgm:pt modelId="{A5915627-63CA-40D3-AADB-5EB30C57F7BA}" type="pres">
      <dgm:prSet presAssocID="{07E2E55B-AFE9-4ABE-B24D-9F23B16513B6}" presName="node" presStyleLbl="node1" presStyleIdx="5" presStyleCnt="10" custLinFactX="74539" custLinFactNeighborX="100000" custLinFactNeighborY="210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C250CA-C390-4B7E-A48B-B1A0FE5DE379}" type="pres">
      <dgm:prSet presAssocID="{B3487AF9-E9AF-4B01-B7B5-AC4F3E515B96}" presName="sibTrans" presStyleCnt="0"/>
      <dgm:spPr/>
    </dgm:pt>
    <dgm:pt modelId="{B35D7D03-FB68-416D-BA69-3F7293E439E6}" type="pres">
      <dgm:prSet presAssocID="{3627C93E-2AC2-4AE9-8017-3B51D9897FDF}" presName="node" presStyleLbl="node1" presStyleIdx="6" presStyleCnt="10" custLinFactX="-100000" custLinFactY="15938" custLinFactNeighborX="-120230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CFF733-F680-4DC4-955C-0B5C2395D096}" type="pres">
      <dgm:prSet presAssocID="{656D953A-C96D-4784-9C47-4087A2630E9C}" presName="sibTrans" presStyleCnt="0"/>
      <dgm:spPr/>
    </dgm:pt>
    <dgm:pt modelId="{5F8B11A2-1229-4E91-A3EF-271C98790EC9}" type="pres">
      <dgm:prSet presAssocID="{FEE6FD35-5171-40C6-B797-26380442B637}" presName="node" presStyleLbl="node1" presStyleIdx="7" presStyleCnt="10" custLinFactY="18046" custLinFactNeighborX="-1675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95A149-EBAF-4A40-AA53-8C29C9F04C68}" type="pres">
      <dgm:prSet presAssocID="{7D0B7C12-AA91-466D-90E1-6CAE9C3B8E17}" presName="sibTrans" presStyleCnt="0"/>
      <dgm:spPr/>
    </dgm:pt>
    <dgm:pt modelId="{EF97AE37-8556-4E5D-8768-66C9D8393FBC}" type="pres">
      <dgm:prSet presAssocID="{D1417F23-5270-41E1-87B6-167C35F1FDA6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1D8583-2632-4FAB-824F-39048D2AAEC5}" type="pres">
      <dgm:prSet presAssocID="{5616A3EC-53C5-473A-A5BA-2225D00F7216}" presName="sibTrans" presStyleCnt="0"/>
      <dgm:spPr/>
    </dgm:pt>
    <dgm:pt modelId="{27585BE6-48D6-43F5-978F-D3E18A099E55}" type="pres">
      <dgm:prSet presAssocID="{5C973EE5-1328-4264-BB29-7E7547A4A25F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AD9795A-5105-4F01-8B40-55D78F6797F3}" srcId="{53963E0F-7BBC-4CF9-8F00-C350A0586F02}" destId="{3627C93E-2AC2-4AE9-8017-3B51D9897FDF}" srcOrd="6" destOrd="0" parTransId="{579AE4D4-A832-4F05-8AF4-5062665E1987}" sibTransId="{656D953A-C96D-4784-9C47-4087A2630E9C}"/>
    <dgm:cxn modelId="{8F542C7A-15B7-4A09-87CC-805E1DFFAF05}" srcId="{53963E0F-7BBC-4CF9-8F00-C350A0586F02}" destId="{3C305561-08F6-43AB-91C8-64BD989E2767}" srcOrd="4" destOrd="0" parTransId="{3593B1DE-7F30-44DF-AB44-AE24DD2C43E5}" sibTransId="{18A9298D-1A1F-4D23-A899-B656509C7FD5}"/>
    <dgm:cxn modelId="{481EE73B-128B-4C18-B686-37C46F11C3DF}" srcId="{53963E0F-7BBC-4CF9-8F00-C350A0586F02}" destId="{D1417F23-5270-41E1-87B6-167C35F1FDA6}" srcOrd="8" destOrd="0" parTransId="{C8DFED22-56A1-4ACA-B307-6A66DD3DF6F5}" sibTransId="{5616A3EC-53C5-473A-A5BA-2225D00F7216}"/>
    <dgm:cxn modelId="{6505AA3A-3071-48D1-B5DE-720DB0D79901}" type="presOf" srcId="{07E2E55B-AFE9-4ABE-B24D-9F23B16513B6}" destId="{A5915627-63CA-40D3-AADB-5EB30C57F7BA}" srcOrd="0" destOrd="0" presId="urn:microsoft.com/office/officeart/2005/8/layout/default"/>
    <dgm:cxn modelId="{86837F4C-6194-4D60-A141-B163BD16735A}" type="presOf" srcId="{3627C93E-2AC2-4AE9-8017-3B51D9897FDF}" destId="{B35D7D03-FB68-416D-BA69-3F7293E439E6}" srcOrd="0" destOrd="0" presId="urn:microsoft.com/office/officeart/2005/8/layout/default"/>
    <dgm:cxn modelId="{5DBB3EAE-12C2-4461-B30D-9A09537DAB17}" type="presOf" srcId="{140DCDEB-406C-4B0C-AC08-F91931796915}" destId="{CF6AF6B0-98CD-4CA2-A54D-FA82354B94A3}" srcOrd="0" destOrd="0" presId="urn:microsoft.com/office/officeart/2005/8/layout/default"/>
    <dgm:cxn modelId="{2854B309-B181-4C2E-88D2-273BB46663BE}" srcId="{53963E0F-7BBC-4CF9-8F00-C350A0586F02}" destId="{1F311895-B0E0-4624-A3BF-3F3E0F118779}" srcOrd="3" destOrd="0" parTransId="{C79C8EE1-355E-4B0C-80FA-37EE38367729}" sibTransId="{AED7F170-872D-4388-AFFD-2D8A42E5B276}"/>
    <dgm:cxn modelId="{71C4D326-1D02-4417-8F57-3AA48E175101}" type="presOf" srcId="{FEE6FD35-5171-40C6-B797-26380442B637}" destId="{5F8B11A2-1229-4E91-A3EF-271C98790EC9}" srcOrd="0" destOrd="0" presId="urn:microsoft.com/office/officeart/2005/8/layout/default"/>
    <dgm:cxn modelId="{83A35974-474A-450B-9B75-BA0ED86FCC08}" srcId="{53963E0F-7BBC-4CF9-8F00-C350A0586F02}" destId="{B4828259-A42F-4658-9704-BF83F0C1977A}" srcOrd="0" destOrd="0" parTransId="{ECB0FB46-2809-4ABA-B222-896231579ED6}" sibTransId="{0BB761A3-1183-4181-A8FE-9F8BE3FE2BD3}"/>
    <dgm:cxn modelId="{558488E1-2567-4BDE-ABA6-00C5CCA153BD}" type="presOf" srcId="{B4828259-A42F-4658-9704-BF83F0C1977A}" destId="{7F7473D7-1020-4D85-B46B-CD9EBCFABC5F}" srcOrd="0" destOrd="0" presId="urn:microsoft.com/office/officeart/2005/8/layout/default"/>
    <dgm:cxn modelId="{B87E5550-B5C8-4D5F-AC84-8452D2170754}" srcId="{53963E0F-7BBC-4CF9-8F00-C350A0586F02}" destId="{FEE6FD35-5171-40C6-B797-26380442B637}" srcOrd="7" destOrd="0" parTransId="{15C9388F-A2A9-42A0-975B-C1194C0F1562}" sibTransId="{7D0B7C12-AA91-466D-90E1-6CAE9C3B8E17}"/>
    <dgm:cxn modelId="{582466E5-E700-4A12-B581-F683A7DB37E3}" srcId="{53963E0F-7BBC-4CF9-8F00-C350A0586F02}" destId="{5C973EE5-1328-4264-BB29-7E7547A4A25F}" srcOrd="9" destOrd="0" parTransId="{2678728B-8BB3-4389-A680-58FDA20AA3AE}" sibTransId="{026C8F09-DBC7-4707-A415-1CF43D1A76A0}"/>
    <dgm:cxn modelId="{0FD79233-6EB1-49CF-A552-79B06F4F157B}" type="presOf" srcId="{1F311895-B0E0-4624-A3BF-3F3E0F118779}" destId="{9E130ECD-E990-455D-AB0A-173225333C5A}" srcOrd="0" destOrd="0" presId="urn:microsoft.com/office/officeart/2005/8/layout/default"/>
    <dgm:cxn modelId="{99EA056E-42A2-4DF1-A7C7-9247E27F8DCF}" type="presOf" srcId="{53963E0F-7BBC-4CF9-8F00-C350A0586F02}" destId="{C5855107-D3C7-4F42-A467-76FC5BDEA623}" srcOrd="0" destOrd="0" presId="urn:microsoft.com/office/officeart/2005/8/layout/default"/>
    <dgm:cxn modelId="{36695479-49D6-44B8-BF85-F262BCAF7C80}" type="presOf" srcId="{5C973EE5-1328-4264-BB29-7E7547A4A25F}" destId="{27585BE6-48D6-43F5-978F-D3E18A099E55}" srcOrd="0" destOrd="0" presId="urn:microsoft.com/office/officeart/2005/8/layout/default"/>
    <dgm:cxn modelId="{1DABA29F-DF7C-47D0-891E-3B74AAA54F62}" srcId="{53963E0F-7BBC-4CF9-8F00-C350A0586F02}" destId="{07E2E55B-AFE9-4ABE-B24D-9F23B16513B6}" srcOrd="5" destOrd="0" parTransId="{0A6DB7B6-B45E-41BB-AB3A-239A5FF22397}" sibTransId="{B3487AF9-E9AF-4B01-B7B5-AC4F3E515B96}"/>
    <dgm:cxn modelId="{4A6BFBDF-0843-4207-A128-DE1D93E73319}" srcId="{53963E0F-7BBC-4CF9-8F00-C350A0586F02}" destId="{D925FC95-8684-4DBC-99E3-8AC5EB26C6C2}" srcOrd="1" destOrd="0" parTransId="{E13DD597-D230-46FF-BC95-C72EA4CA29D8}" sibTransId="{1D9CD2A1-7D03-4831-A79A-21526B488476}"/>
    <dgm:cxn modelId="{34A2E989-CD7C-4D20-A346-BA90717CF2A1}" type="presOf" srcId="{D925FC95-8684-4DBC-99E3-8AC5EB26C6C2}" destId="{67C71D90-C3AF-4A3A-B6DB-28F42CEBE025}" srcOrd="0" destOrd="0" presId="urn:microsoft.com/office/officeart/2005/8/layout/default"/>
    <dgm:cxn modelId="{0A821518-8A5C-4B88-80E9-EACB406BA626}" srcId="{53963E0F-7BBC-4CF9-8F00-C350A0586F02}" destId="{140DCDEB-406C-4B0C-AC08-F91931796915}" srcOrd="2" destOrd="0" parTransId="{17BC1194-B949-46DD-B6B1-ECE4667FD874}" sibTransId="{CE988B68-9745-400C-A8A4-5F7A7D56A4C7}"/>
    <dgm:cxn modelId="{3D436DB0-371C-4003-A4CC-A74C640859C7}" type="presOf" srcId="{3C305561-08F6-43AB-91C8-64BD989E2767}" destId="{C706A835-9582-46DB-8314-B7917E914EBC}" srcOrd="0" destOrd="0" presId="urn:microsoft.com/office/officeart/2005/8/layout/default"/>
    <dgm:cxn modelId="{DF01698A-C318-474A-A804-98A9997E9F7F}" type="presOf" srcId="{D1417F23-5270-41E1-87B6-167C35F1FDA6}" destId="{EF97AE37-8556-4E5D-8768-66C9D8393FBC}" srcOrd="0" destOrd="0" presId="urn:microsoft.com/office/officeart/2005/8/layout/default"/>
    <dgm:cxn modelId="{C7275670-83D2-4929-8E1B-F3D2EF6EAAFB}" type="presParOf" srcId="{C5855107-D3C7-4F42-A467-76FC5BDEA623}" destId="{7F7473D7-1020-4D85-B46B-CD9EBCFABC5F}" srcOrd="0" destOrd="0" presId="urn:microsoft.com/office/officeart/2005/8/layout/default"/>
    <dgm:cxn modelId="{6FEEDD3E-37AE-4B94-AE58-3F9773B9D26C}" type="presParOf" srcId="{C5855107-D3C7-4F42-A467-76FC5BDEA623}" destId="{6CAAB87F-2550-4EF8-890F-3D09EA584330}" srcOrd="1" destOrd="0" presId="urn:microsoft.com/office/officeart/2005/8/layout/default"/>
    <dgm:cxn modelId="{CC93A3B6-550F-4CA6-9820-71A8ADB56437}" type="presParOf" srcId="{C5855107-D3C7-4F42-A467-76FC5BDEA623}" destId="{67C71D90-C3AF-4A3A-B6DB-28F42CEBE025}" srcOrd="2" destOrd="0" presId="urn:microsoft.com/office/officeart/2005/8/layout/default"/>
    <dgm:cxn modelId="{50C8329D-43F6-470F-A37E-69432609F523}" type="presParOf" srcId="{C5855107-D3C7-4F42-A467-76FC5BDEA623}" destId="{1441E49C-BA92-4B09-9281-ED30362D6719}" srcOrd="3" destOrd="0" presId="urn:microsoft.com/office/officeart/2005/8/layout/default"/>
    <dgm:cxn modelId="{84ABFD72-3FBF-4734-800D-6ABFF126B5D5}" type="presParOf" srcId="{C5855107-D3C7-4F42-A467-76FC5BDEA623}" destId="{CF6AF6B0-98CD-4CA2-A54D-FA82354B94A3}" srcOrd="4" destOrd="0" presId="urn:microsoft.com/office/officeart/2005/8/layout/default"/>
    <dgm:cxn modelId="{7133B50F-451A-4EDD-86DA-C540E5C4D4B9}" type="presParOf" srcId="{C5855107-D3C7-4F42-A467-76FC5BDEA623}" destId="{4886ABA2-FDFD-4A31-AC97-D19B71B970B5}" srcOrd="5" destOrd="0" presId="urn:microsoft.com/office/officeart/2005/8/layout/default"/>
    <dgm:cxn modelId="{39793A22-C8A8-4973-896D-9B1359617E19}" type="presParOf" srcId="{C5855107-D3C7-4F42-A467-76FC5BDEA623}" destId="{9E130ECD-E990-455D-AB0A-173225333C5A}" srcOrd="6" destOrd="0" presId="urn:microsoft.com/office/officeart/2005/8/layout/default"/>
    <dgm:cxn modelId="{6CE85E1C-98B1-405B-9FEC-BA23829D3DF6}" type="presParOf" srcId="{C5855107-D3C7-4F42-A467-76FC5BDEA623}" destId="{E1D92CDA-84FA-4EC6-AB8A-0C78BB245E3C}" srcOrd="7" destOrd="0" presId="urn:microsoft.com/office/officeart/2005/8/layout/default"/>
    <dgm:cxn modelId="{E9A7B231-8ECB-4ECA-8B03-EB8CDE01CB95}" type="presParOf" srcId="{C5855107-D3C7-4F42-A467-76FC5BDEA623}" destId="{C706A835-9582-46DB-8314-B7917E914EBC}" srcOrd="8" destOrd="0" presId="urn:microsoft.com/office/officeart/2005/8/layout/default"/>
    <dgm:cxn modelId="{C1C853AB-4719-4DB3-B191-4004FD3F2E79}" type="presParOf" srcId="{C5855107-D3C7-4F42-A467-76FC5BDEA623}" destId="{0EE08B09-7024-4717-90D4-78734D026B9C}" srcOrd="9" destOrd="0" presId="urn:microsoft.com/office/officeart/2005/8/layout/default"/>
    <dgm:cxn modelId="{C0F96E0D-A1B5-435A-AAE4-B538EEB69C58}" type="presParOf" srcId="{C5855107-D3C7-4F42-A467-76FC5BDEA623}" destId="{A5915627-63CA-40D3-AADB-5EB30C57F7BA}" srcOrd="10" destOrd="0" presId="urn:microsoft.com/office/officeart/2005/8/layout/default"/>
    <dgm:cxn modelId="{57A12451-A5FD-4318-B303-9D1B3643D329}" type="presParOf" srcId="{C5855107-D3C7-4F42-A467-76FC5BDEA623}" destId="{09C250CA-C390-4B7E-A48B-B1A0FE5DE379}" srcOrd="11" destOrd="0" presId="urn:microsoft.com/office/officeart/2005/8/layout/default"/>
    <dgm:cxn modelId="{24976F9E-8D61-4B39-AAE9-7ECCC352ED24}" type="presParOf" srcId="{C5855107-D3C7-4F42-A467-76FC5BDEA623}" destId="{B35D7D03-FB68-416D-BA69-3F7293E439E6}" srcOrd="12" destOrd="0" presId="urn:microsoft.com/office/officeart/2005/8/layout/default"/>
    <dgm:cxn modelId="{D57BEE91-2F5C-4CB4-8146-7330C42E23DA}" type="presParOf" srcId="{C5855107-D3C7-4F42-A467-76FC5BDEA623}" destId="{04CFF733-F680-4DC4-955C-0B5C2395D096}" srcOrd="13" destOrd="0" presId="urn:microsoft.com/office/officeart/2005/8/layout/default"/>
    <dgm:cxn modelId="{7C2115D6-415E-4C53-8EA2-13F173A365CE}" type="presParOf" srcId="{C5855107-D3C7-4F42-A467-76FC5BDEA623}" destId="{5F8B11A2-1229-4E91-A3EF-271C98790EC9}" srcOrd="14" destOrd="0" presId="urn:microsoft.com/office/officeart/2005/8/layout/default"/>
    <dgm:cxn modelId="{A4B2688D-EFBB-4B4C-9056-9BAA7C46BEE8}" type="presParOf" srcId="{C5855107-D3C7-4F42-A467-76FC5BDEA623}" destId="{9495A149-EBAF-4A40-AA53-8C29C9F04C68}" srcOrd="15" destOrd="0" presId="urn:microsoft.com/office/officeart/2005/8/layout/default"/>
    <dgm:cxn modelId="{3841728B-FBC2-4AE0-A034-26E34708B7DA}" type="presParOf" srcId="{C5855107-D3C7-4F42-A467-76FC5BDEA623}" destId="{EF97AE37-8556-4E5D-8768-66C9D8393FBC}" srcOrd="16" destOrd="0" presId="urn:microsoft.com/office/officeart/2005/8/layout/default"/>
    <dgm:cxn modelId="{71031FAB-4D9D-4B4B-8E1C-598430C463B8}" type="presParOf" srcId="{C5855107-D3C7-4F42-A467-76FC5BDEA623}" destId="{5A1D8583-2632-4FAB-824F-39048D2AAEC5}" srcOrd="17" destOrd="0" presId="urn:microsoft.com/office/officeart/2005/8/layout/default"/>
    <dgm:cxn modelId="{C82A8258-BBB1-4D28-8028-8A833AB66005}" type="presParOf" srcId="{C5855107-D3C7-4F42-A467-76FC5BDEA623}" destId="{27585BE6-48D6-43F5-978F-D3E18A099E55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963E0F-7BBC-4CF9-8F00-C350A0586F0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828259-A42F-4658-9704-BF83F0C1977A}">
      <dgm:prSet phldrT="[Texto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r>
            <a:rPr lang="pt-BR" b="1" dirty="0" smtClean="0"/>
            <a:t>Governança</a:t>
          </a:r>
          <a:endParaRPr lang="pt-BR" dirty="0"/>
        </a:p>
      </dgm:t>
    </dgm:pt>
    <dgm:pt modelId="{ECB0FB46-2809-4ABA-B222-896231579ED6}" type="parTrans" cxnId="{83A35974-474A-450B-9B75-BA0ED86FCC08}">
      <dgm:prSet/>
      <dgm:spPr/>
      <dgm:t>
        <a:bodyPr/>
        <a:lstStyle/>
        <a:p>
          <a:endParaRPr lang="pt-BR"/>
        </a:p>
      </dgm:t>
    </dgm:pt>
    <dgm:pt modelId="{0BB761A3-1183-4181-A8FE-9F8BE3FE2BD3}" type="sibTrans" cxnId="{83A35974-474A-450B-9B75-BA0ED86FCC08}">
      <dgm:prSet/>
      <dgm:spPr/>
      <dgm:t>
        <a:bodyPr/>
        <a:lstStyle/>
        <a:p>
          <a:endParaRPr lang="pt-BR"/>
        </a:p>
      </dgm:t>
    </dgm:pt>
    <dgm:pt modelId="{140DCDEB-406C-4B0C-AC08-F91931796915}">
      <dgm:prSet phldrT="[Texto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chemeClr val="accent1"/>
        </a:solidFill>
      </dgm:spPr>
      <dgm:t>
        <a:bodyPr/>
        <a:lstStyle/>
        <a:p>
          <a:r>
            <a:rPr lang="pt-BR" b="1" dirty="0" smtClean="0"/>
            <a:t>Regras de transição</a:t>
          </a:r>
          <a:endParaRPr lang="pt-BR" dirty="0"/>
        </a:p>
      </dgm:t>
    </dgm:pt>
    <dgm:pt modelId="{17BC1194-B949-46DD-B6B1-ECE4667FD874}" type="parTrans" cxnId="{0A821518-8A5C-4B88-80E9-EACB406BA626}">
      <dgm:prSet/>
      <dgm:spPr/>
      <dgm:t>
        <a:bodyPr/>
        <a:lstStyle/>
        <a:p>
          <a:endParaRPr lang="pt-BR"/>
        </a:p>
      </dgm:t>
    </dgm:pt>
    <dgm:pt modelId="{CE988B68-9745-400C-A8A4-5F7A7D56A4C7}" type="sibTrans" cxnId="{0A821518-8A5C-4B88-80E9-EACB406BA626}">
      <dgm:prSet/>
      <dgm:spPr/>
      <dgm:t>
        <a:bodyPr/>
        <a:lstStyle/>
        <a:p>
          <a:endParaRPr lang="pt-BR"/>
        </a:p>
      </dgm:t>
    </dgm:pt>
    <dgm:pt modelId="{1F311895-B0E0-4624-A3BF-3F3E0F118779}">
      <dgm:prSet phldrT="[Texto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b="1" dirty="0" smtClean="0"/>
            <a:t>Contratos</a:t>
          </a:r>
          <a:endParaRPr lang="pt-BR" dirty="0"/>
        </a:p>
      </dgm:t>
    </dgm:pt>
    <dgm:pt modelId="{C79C8EE1-355E-4B0C-80FA-37EE38367729}" type="parTrans" cxnId="{2854B309-B181-4C2E-88D2-273BB46663BE}">
      <dgm:prSet/>
      <dgm:spPr/>
      <dgm:t>
        <a:bodyPr/>
        <a:lstStyle/>
        <a:p>
          <a:endParaRPr lang="pt-BR"/>
        </a:p>
      </dgm:t>
    </dgm:pt>
    <dgm:pt modelId="{AED7F170-872D-4388-AFFD-2D8A42E5B276}" type="sibTrans" cxnId="{2854B309-B181-4C2E-88D2-273BB46663BE}">
      <dgm:prSet/>
      <dgm:spPr/>
      <dgm:t>
        <a:bodyPr/>
        <a:lstStyle/>
        <a:p>
          <a:endParaRPr lang="pt-BR"/>
        </a:p>
      </dgm:t>
    </dgm:pt>
    <dgm:pt modelId="{07E2E55B-AFE9-4ABE-B24D-9F23B16513B6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b="1" dirty="0" smtClean="0"/>
            <a:t>Alienações e Leilão</a:t>
          </a:r>
          <a:endParaRPr lang="pt-BR" dirty="0"/>
        </a:p>
      </dgm:t>
    </dgm:pt>
    <dgm:pt modelId="{0A6DB7B6-B45E-41BB-AB3A-239A5FF22397}" type="parTrans" cxnId="{1DABA29F-DF7C-47D0-891E-3B74AAA54F62}">
      <dgm:prSet/>
      <dgm:spPr/>
      <dgm:t>
        <a:bodyPr/>
        <a:lstStyle/>
        <a:p>
          <a:endParaRPr lang="pt-BR"/>
        </a:p>
      </dgm:t>
    </dgm:pt>
    <dgm:pt modelId="{B3487AF9-E9AF-4B01-B7B5-AC4F3E515B96}" type="sibTrans" cxnId="{1DABA29F-DF7C-47D0-891E-3B74AAA54F62}">
      <dgm:prSet/>
      <dgm:spPr/>
      <dgm:t>
        <a:bodyPr/>
        <a:lstStyle/>
        <a:p>
          <a:endParaRPr lang="pt-BR"/>
        </a:p>
      </dgm:t>
    </dgm:pt>
    <dgm:pt modelId="{D925FC95-8684-4DBC-99E3-8AC5EB26C6C2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chemeClr val="accent1"/>
        </a:solidFill>
      </dgm:spPr>
      <dgm:t>
        <a:bodyPr/>
        <a:lstStyle/>
        <a:p>
          <a:r>
            <a:rPr lang="pt-BR" b="1" dirty="0" smtClean="0"/>
            <a:t>Designação de Agentes, Pregão, Concorrência e Contratação Direta</a:t>
          </a:r>
          <a:endParaRPr lang="pt-BR" dirty="0"/>
        </a:p>
      </dgm:t>
    </dgm:pt>
    <dgm:pt modelId="{E13DD597-D230-46FF-BC95-C72EA4CA29D8}" type="parTrans" cxnId="{4A6BFBDF-0843-4207-A128-DE1D93E73319}">
      <dgm:prSet/>
      <dgm:spPr/>
      <dgm:t>
        <a:bodyPr/>
        <a:lstStyle/>
        <a:p>
          <a:endParaRPr lang="pt-BR"/>
        </a:p>
      </dgm:t>
    </dgm:pt>
    <dgm:pt modelId="{1D9CD2A1-7D03-4831-A79A-21526B488476}" type="sibTrans" cxnId="{4A6BFBDF-0843-4207-A128-DE1D93E73319}">
      <dgm:prSet/>
      <dgm:spPr/>
      <dgm:t>
        <a:bodyPr/>
        <a:lstStyle/>
        <a:p>
          <a:endParaRPr lang="pt-BR"/>
        </a:p>
      </dgm:t>
    </dgm:pt>
    <dgm:pt modelId="{3C305561-08F6-43AB-91C8-64BD989E2767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b="1" dirty="0" smtClean="0"/>
            <a:t>Registro de Preços</a:t>
          </a:r>
          <a:endParaRPr lang="pt-BR" dirty="0"/>
        </a:p>
      </dgm:t>
    </dgm:pt>
    <dgm:pt modelId="{3593B1DE-7F30-44DF-AB44-AE24DD2C43E5}" type="parTrans" cxnId="{8F542C7A-15B7-4A09-87CC-805E1DFFAF05}">
      <dgm:prSet/>
      <dgm:spPr/>
      <dgm:t>
        <a:bodyPr/>
        <a:lstStyle/>
        <a:p>
          <a:endParaRPr lang="pt-BR"/>
        </a:p>
      </dgm:t>
    </dgm:pt>
    <dgm:pt modelId="{18A9298D-1A1F-4D23-A899-B656509C7FD5}" type="sibTrans" cxnId="{8F542C7A-15B7-4A09-87CC-805E1DFFAF05}">
      <dgm:prSet/>
      <dgm:spPr/>
      <dgm:t>
        <a:bodyPr/>
        <a:lstStyle/>
        <a:p>
          <a:endParaRPr lang="pt-BR"/>
        </a:p>
      </dgm:t>
    </dgm:pt>
    <dgm:pt modelId="{5C973EE5-1328-4264-BB29-7E7547A4A25F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b="1" smtClean="0"/>
            <a:t>Registro Cadastral</a:t>
          </a:r>
          <a:endParaRPr lang="pt-BR"/>
        </a:p>
      </dgm:t>
    </dgm:pt>
    <dgm:pt modelId="{2678728B-8BB3-4389-A680-58FDA20AA3AE}" type="parTrans" cxnId="{582466E5-E700-4A12-B581-F683A7DB37E3}">
      <dgm:prSet/>
      <dgm:spPr/>
      <dgm:t>
        <a:bodyPr/>
        <a:lstStyle/>
        <a:p>
          <a:endParaRPr lang="pt-BR"/>
        </a:p>
      </dgm:t>
    </dgm:pt>
    <dgm:pt modelId="{026C8F09-DBC7-4707-A415-1CF43D1A76A0}" type="sibTrans" cxnId="{582466E5-E700-4A12-B581-F683A7DB37E3}">
      <dgm:prSet/>
      <dgm:spPr/>
      <dgm:t>
        <a:bodyPr/>
        <a:lstStyle/>
        <a:p>
          <a:endParaRPr lang="pt-BR"/>
        </a:p>
      </dgm:t>
    </dgm:pt>
    <dgm:pt modelId="{3627C93E-2AC2-4AE9-8017-3B51D9897FDF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b="1" dirty="0" smtClean="0"/>
            <a:t>Credenciamento</a:t>
          </a:r>
          <a:endParaRPr lang="pt-BR" dirty="0"/>
        </a:p>
      </dgm:t>
    </dgm:pt>
    <dgm:pt modelId="{579AE4D4-A832-4F05-8AF4-5062665E1987}" type="parTrans" cxnId="{9AD9795A-5105-4F01-8B40-55D78F6797F3}">
      <dgm:prSet/>
      <dgm:spPr/>
      <dgm:t>
        <a:bodyPr/>
        <a:lstStyle/>
        <a:p>
          <a:endParaRPr lang="pt-BR"/>
        </a:p>
      </dgm:t>
    </dgm:pt>
    <dgm:pt modelId="{656D953A-C96D-4784-9C47-4087A2630E9C}" type="sibTrans" cxnId="{9AD9795A-5105-4F01-8B40-55D78F6797F3}">
      <dgm:prSet/>
      <dgm:spPr/>
      <dgm:t>
        <a:bodyPr/>
        <a:lstStyle/>
        <a:p>
          <a:endParaRPr lang="pt-BR"/>
        </a:p>
      </dgm:t>
    </dgm:pt>
    <dgm:pt modelId="{FEE6FD35-5171-40C6-B797-26380442B637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b="1" smtClean="0"/>
            <a:t>PMI</a:t>
          </a:r>
          <a:endParaRPr lang="pt-BR"/>
        </a:p>
      </dgm:t>
    </dgm:pt>
    <dgm:pt modelId="{15C9388F-A2A9-42A0-975B-C1194C0F1562}" type="parTrans" cxnId="{B87E5550-B5C8-4D5F-AC84-8452D2170754}">
      <dgm:prSet/>
      <dgm:spPr/>
      <dgm:t>
        <a:bodyPr/>
        <a:lstStyle/>
        <a:p>
          <a:endParaRPr lang="pt-BR"/>
        </a:p>
      </dgm:t>
    </dgm:pt>
    <dgm:pt modelId="{7D0B7C12-AA91-466D-90E1-6CAE9C3B8E17}" type="sibTrans" cxnId="{B87E5550-B5C8-4D5F-AC84-8452D2170754}">
      <dgm:prSet/>
      <dgm:spPr/>
      <dgm:t>
        <a:bodyPr/>
        <a:lstStyle/>
        <a:p>
          <a:endParaRPr lang="pt-BR"/>
        </a:p>
      </dgm:t>
    </dgm:pt>
    <dgm:pt modelId="{D1417F23-5270-41E1-87B6-167C35F1FDA6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b="1" dirty="0" smtClean="0"/>
            <a:t>Sanções administrativas</a:t>
          </a:r>
          <a:endParaRPr lang="pt-BR" dirty="0"/>
        </a:p>
      </dgm:t>
    </dgm:pt>
    <dgm:pt modelId="{C8DFED22-56A1-4ACA-B307-6A66DD3DF6F5}" type="parTrans" cxnId="{481EE73B-128B-4C18-B686-37C46F11C3DF}">
      <dgm:prSet/>
      <dgm:spPr/>
      <dgm:t>
        <a:bodyPr/>
        <a:lstStyle/>
        <a:p>
          <a:endParaRPr lang="pt-BR"/>
        </a:p>
      </dgm:t>
    </dgm:pt>
    <dgm:pt modelId="{5616A3EC-53C5-473A-A5BA-2225D00F7216}" type="sibTrans" cxnId="{481EE73B-128B-4C18-B686-37C46F11C3DF}">
      <dgm:prSet/>
      <dgm:spPr/>
      <dgm:t>
        <a:bodyPr/>
        <a:lstStyle/>
        <a:p>
          <a:endParaRPr lang="pt-BR"/>
        </a:p>
      </dgm:t>
    </dgm:pt>
    <dgm:pt modelId="{C5855107-D3C7-4F42-A467-76FC5BDEA623}" type="pres">
      <dgm:prSet presAssocID="{53963E0F-7BBC-4CF9-8F00-C350A0586F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F7473D7-1020-4D85-B46B-CD9EBCFABC5F}" type="pres">
      <dgm:prSet presAssocID="{B4828259-A42F-4658-9704-BF83F0C1977A}" presName="node" presStyleLbl="node1" presStyleIdx="0" presStyleCnt="10" custLinFactNeighborX="40473" custLinFactNeighborY="-1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AAB87F-2550-4EF8-890F-3D09EA584330}" type="pres">
      <dgm:prSet presAssocID="{0BB761A3-1183-4181-A8FE-9F8BE3FE2BD3}" presName="sibTrans" presStyleCnt="0"/>
      <dgm:spPr/>
    </dgm:pt>
    <dgm:pt modelId="{67C71D90-C3AF-4A3A-B6DB-28F42CEBE025}" type="pres">
      <dgm:prSet presAssocID="{D925FC95-8684-4DBC-99E3-8AC5EB26C6C2}" presName="node" presStyleLbl="node1" presStyleIdx="1" presStyleCnt="10" custLinFactNeighborX="52485" custLinFactNeighborY="-1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41E49C-BA92-4B09-9281-ED30362D6719}" type="pres">
      <dgm:prSet presAssocID="{1D9CD2A1-7D03-4831-A79A-21526B488476}" presName="sibTrans" presStyleCnt="0"/>
      <dgm:spPr/>
    </dgm:pt>
    <dgm:pt modelId="{CF6AF6B0-98CD-4CA2-A54D-FA82354B94A3}" type="pres">
      <dgm:prSet presAssocID="{140DCDEB-406C-4B0C-AC08-F91931796915}" presName="node" presStyleLbl="node1" presStyleIdx="2" presStyleCnt="10" custLinFactNeighborX="64504" custLinFactNeighborY="-1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86ABA2-FDFD-4A31-AC97-D19B71B970B5}" type="pres">
      <dgm:prSet presAssocID="{CE988B68-9745-400C-A8A4-5F7A7D56A4C7}" presName="sibTrans" presStyleCnt="0"/>
      <dgm:spPr/>
    </dgm:pt>
    <dgm:pt modelId="{9E130ECD-E990-455D-AB0A-173225333C5A}" type="pres">
      <dgm:prSet presAssocID="{1F311895-B0E0-4624-A3BF-3F3E0F118779}" presName="node" presStyleLbl="node1" presStyleIdx="3" presStyleCnt="10" custLinFactX="-100000" custLinFactY="21208" custLinFactNeighborX="-189411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D92CDA-84FA-4EC6-AB8A-0C78BB245E3C}" type="pres">
      <dgm:prSet presAssocID="{AED7F170-872D-4388-AFFD-2D8A42E5B276}" presName="sibTrans" presStyleCnt="0"/>
      <dgm:spPr/>
    </dgm:pt>
    <dgm:pt modelId="{C706A835-9582-46DB-8314-B7917E914EBC}" type="pres">
      <dgm:prSet presAssocID="{3C305561-08F6-43AB-91C8-64BD989E2767}" presName="node" presStyleLbl="node1" presStyleIdx="4" presStyleCnt="10" custLinFactX="61970" custLinFactNeighborX="100000" custLinFactNeighborY="31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E08B09-7024-4717-90D4-78734D026B9C}" type="pres">
      <dgm:prSet presAssocID="{18A9298D-1A1F-4D23-A899-B656509C7FD5}" presName="sibTrans" presStyleCnt="0"/>
      <dgm:spPr/>
    </dgm:pt>
    <dgm:pt modelId="{A5915627-63CA-40D3-AADB-5EB30C57F7BA}" type="pres">
      <dgm:prSet presAssocID="{07E2E55B-AFE9-4ABE-B24D-9F23B16513B6}" presName="node" presStyleLbl="node1" presStyleIdx="5" presStyleCnt="10" custLinFactX="74539" custLinFactNeighborX="100000" custLinFactNeighborY="210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C250CA-C390-4B7E-A48B-B1A0FE5DE379}" type="pres">
      <dgm:prSet presAssocID="{B3487AF9-E9AF-4B01-B7B5-AC4F3E515B96}" presName="sibTrans" presStyleCnt="0"/>
      <dgm:spPr/>
    </dgm:pt>
    <dgm:pt modelId="{B35D7D03-FB68-416D-BA69-3F7293E439E6}" type="pres">
      <dgm:prSet presAssocID="{3627C93E-2AC2-4AE9-8017-3B51D9897FDF}" presName="node" presStyleLbl="node1" presStyleIdx="6" presStyleCnt="10" custLinFactX="-100000" custLinFactY="15938" custLinFactNeighborX="-120230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CFF733-F680-4DC4-955C-0B5C2395D096}" type="pres">
      <dgm:prSet presAssocID="{656D953A-C96D-4784-9C47-4087A2630E9C}" presName="sibTrans" presStyleCnt="0"/>
      <dgm:spPr/>
    </dgm:pt>
    <dgm:pt modelId="{5F8B11A2-1229-4E91-A3EF-271C98790EC9}" type="pres">
      <dgm:prSet presAssocID="{FEE6FD35-5171-40C6-B797-26380442B637}" presName="node" presStyleLbl="node1" presStyleIdx="7" presStyleCnt="10" custLinFactY="18046" custLinFactNeighborX="-1675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95A149-EBAF-4A40-AA53-8C29C9F04C68}" type="pres">
      <dgm:prSet presAssocID="{7D0B7C12-AA91-466D-90E1-6CAE9C3B8E17}" presName="sibTrans" presStyleCnt="0"/>
      <dgm:spPr/>
    </dgm:pt>
    <dgm:pt modelId="{EF97AE37-8556-4E5D-8768-66C9D8393FBC}" type="pres">
      <dgm:prSet presAssocID="{D1417F23-5270-41E1-87B6-167C35F1FDA6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1D8583-2632-4FAB-824F-39048D2AAEC5}" type="pres">
      <dgm:prSet presAssocID="{5616A3EC-53C5-473A-A5BA-2225D00F7216}" presName="sibTrans" presStyleCnt="0"/>
      <dgm:spPr/>
    </dgm:pt>
    <dgm:pt modelId="{27585BE6-48D6-43F5-978F-D3E18A099E55}" type="pres">
      <dgm:prSet presAssocID="{5C973EE5-1328-4264-BB29-7E7547A4A25F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D9DCD60-308F-423D-9AAE-D21B0A81A3FC}" type="presOf" srcId="{3627C93E-2AC2-4AE9-8017-3B51D9897FDF}" destId="{B35D7D03-FB68-416D-BA69-3F7293E439E6}" srcOrd="0" destOrd="0" presId="urn:microsoft.com/office/officeart/2005/8/layout/default"/>
    <dgm:cxn modelId="{8F542C7A-15B7-4A09-87CC-805E1DFFAF05}" srcId="{53963E0F-7BBC-4CF9-8F00-C350A0586F02}" destId="{3C305561-08F6-43AB-91C8-64BD989E2767}" srcOrd="4" destOrd="0" parTransId="{3593B1DE-7F30-44DF-AB44-AE24DD2C43E5}" sibTransId="{18A9298D-1A1F-4D23-A899-B656509C7FD5}"/>
    <dgm:cxn modelId="{9AD9795A-5105-4F01-8B40-55D78F6797F3}" srcId="{53963E0F-7BBC-4CF9-8F00-C350A0586F02}" destId="{3627C93E-2AC2-4AE9-8017-3B51D9897FDF}" srcOrd="6" destOrd="0" parTransId="{579AE4D4-A832-4F05-8AF4-5062665E1987}" sibTransId="{656D953A-C96D-4784-9C47-4087A2630E9C}"/>
    <dgm:cxn modelId="{481EE73B-128B-4C18-B686-37C46F11C3DF}" srcId="{53963E0F-7BBC-4CF9-8F00-C350A0586F02}" destId="{D1417F23-5270-41E1-87B6-167C35F1FDA6}" srcOrd="8" destOrd="0" parTransId="{C8DFED22-56A1-4ACA-B307-6A66DD3DF6F5}" sibTransId="{5616A3EC-53C5-473A-A5BA-2225D00F7216}"/>
    <dgm:cxn modelId="{23A8C9BB-B48A-4D30-BF30-295E2281DDD6}" type="presOf" srcId="{3C305561-08F6-43AB-91C8-64BD989E2767}" destId="{C706A835-9582-46DB-8314-B7917E914EBC}" srcOrd="0" destOrd="0" presId="urn:microsoft.com/office/officeart/2005/8/layout/default"/>
    <dgm:cxn modelId="{2854B309-B181-4C2E-88D2-273BB46663BE}" srcId="{53963E0F-7BBC-4CF9-8F00-C350A0586F02}" destId="{1F311895-B0E0-4624-A3BF-3F3E0F118779}" srcOrd="3" destOrd="0" parTransId="{C79C8EE1-355E-4B0C-80FA-37EE38367729}" sibTransId="{AED7F170-872D-4388-AFFD-2D8A42E5B276}"/>
    <dgm:cxn modelId="{87B22F02-287D-40E3-9352-ECDAF4431972}" type="presOf" srcId="{B4828259-A42F-4658-9704-BF83F0C1977A}" destId="{7F7473D7-1020-4D85-B46B-CD9EBCFABC5F}" srcOrd="0" destOrd="0" presId="urn:microsoft.com/office/officeart/2005/8/layout/default"/>
    <dgm:cxn modelId="{83A35974-474A-450B-9B75-BA0ED86FCC08}" srcId="{53963E0F-7BBC-4CF9-8F00-C350A0586F02}" destId="{B4828259-A42F-4658-9704-BF83F0C1977A}" srcOrd="0" destOrd="0" parTransId="{ECB0FB46-2809-4ABA-B222-896231579ED6}" sibTransId="{0BB761A3-1183-4181-A8FE-9F8BE3FE2BD3}"/>
    <dgm:cxn modelId="{E153864C-0D53-4D8F-8380-DB30CAD0C8A4}" type="presOf" srcId="{D925FC95-8684-4DBC-99E3-8AC5EB26C6C2}" destId="{67C71D90-C3AF-4A3A-B6DB-28F42CEBE025}" srcOrd="0" destOrd="0" presId="urn:microsoft.com/office/officeart/2005/8/layout/default"/>
    <dgm:cxn modelId="{B87E5550-B5C8-4D5F-AC84-8452D2170754}" srcId="{53963E0F-7BBC-4CF9-8F00-C350A0586F02}" destId="{FEE6FD35-5171-40C6-B797-26380442B637}" srcOrd="7" destOrd="0" parTransId="{15C9388F-A2A9-42A0-975B-C1194C0F1562}" sibTransId="{7D0B7C12-AA91-466D-90E1-6CAE9C3B8E17}"/>
    <dgm:cxn modelId="{8DC20F62-7AF2-4F8B-A264-084911F05855}" type="presOf" srcId="{07E2E55B-AFE9-4ABE-B24D-9F23B16513B6}" destId="{A5915627-63CA-40D3-AADB-5EB30C57F7BA}" srcOrd="0" destOrd="0" presId="urn:microsoft.com/office/officeart/2005/8/layout/default"/>
    <dgm:cxn modelId="{EFD38FAC-B871-4FB4-8377-A6CA24B70643}" type="presOf" srcId="{53963E0F-7BBC-4CF9-8F00-C350A0586F02}" destId="{C5855107-D3C7-4F42-A467-76FC5BDEA623}" srcOrd="0" destOrd="0" presId="urn:microsoft.com/office/officeart/2005/8/layout/default"/>
    <dgm:cxn modelId="{582466E5-E700-4A12-B581-F683A7DB37E3}" srcId="{53963E0F-7BBC-4CF9-8F00-C350A0586F02}" destId="{5C973EE5-1328-4264-BB29-7E7547A4A25F}" srcOrd="9" destOrd="0" parTransId="{2678728B-8BB3-4389-A680-58FDA20AA3AE}" sibTransId="{026C8F09-DBC7-4707-A415-1CF43D1A76A0}"/>
    <dgm:cxn modelId="{72BB459B-90F5-4B55-8CC7-5CEAAE479532}" type="presOf" srcId="{D1417F23-5270-41E1-87B6-167C35F1FDA6}" destId="{EF97AE37-8556-4E5D-8768-66C9D8393FBC}" srcOrd="0" destOrd="0" presId="urn:microsoft.com/office/officeart/2005/8/layout/default"/>
    <dgm:cxn modelId="{1D1161D7-61A6-40F5-B15B-77F996A4F885}" type="presOf" srcId="{FEE6FD35-5171-40C6-B797-26380442B637}" destId="{5F8B11A2-1229-4E91-A3EF-271C98790EC9}" srcOrd="0" destOrd="0" presId="urn:microsoft.com/office/officeart/2005/8/layout/default"/>
    <dgm:cxn modelId="{1DABA29F-DF7C-47D0-891E-3B74AAA54F62}" srcId="{53963E0F-7BBC-4CF9-8F00-C350A0586F02}" destId="{07E2E55B-AFE9-4ABE-B24D-9F23B16513B6}" srcOrd="5" destOrd="0" parTransId="{0A6DB7B6-B45E-41BB-AB3A-239A5FF22397}" sibTransId="{B3487AF9-E9AF-4B01-B7B5-AC4F3E515B96}"/>
    <dgm:cxn modelId="{4A6BFBDF-0843-4207-A128-DE1D93E73319}" srcId="{53963E0F-7BBC-4CF9-8F00-C350A0586F02}" destId="{D925FC95-8684-4DBC-99E3-8AC5EB26C6C2}" srcOrd="1" destOrd="0" parTransId="{E13DD597-D230-46FF-BC95-C72EA4CA29D8}" sibTransId="{1D9CD2A1-7D03-4831-A79A-21526B488476}"/>
    <dgm:cxn modelId="{0A821518-8A5C-4B88-80E9-EACB406BA626}" srcId="{53963E0F-7BBC-4CF9-8F00-C350A0586F02}" destId="{140DCDEB-406C-4B0C-AC08-F91931796915}" srcOrd="2" destOrd="0" parTransId="{17BC1194-B949-46DD-B6B1-ECE4667FD874}" sibTransId="{CE988B68-9745-400C-A8A4-5F7A7D56A4C7}"/>
    <dgm:cxn modelId="{8BE9FAC7-C48B-466A-A61A-FA892C0040A2}" type="presOf" srcId="{5C973EE5-1328-4264-BB29-7E7547A4A25F}" destId="{27585BE6-48D6-43F5-978F-D3E18A099E55}" srcOrd="0" destOrd="0" presId="urn:microsoft.com/office/officeart/2005/8/layout/default"/>
    <dgm:cxn modelId="{8ADA19EA-C6CF-4822-A0CC-39957DE89AD8}" type="presOf" srcId="{140DCDEB-406C-4B0C-AC08-F91931796915}" destId="{CF6AF6B0-98CD-4CA2-A54D-FA82354B94A3}" srcOrd="0" destOrd="0" presId="urn:microsoft.com/office/officeart/2005/8/layout/default"/>
    <dgm:cxn modelId="{77F69FC6-6CC0-4192-8222-54345C57C1DF}" type="presOf" srcId="{1F311895-B0E0-4624-A3BF-3F3E0F118779}" destId="{9E130ECD-E990-455D-AB0A-173225333C5A}" srcOrd="0" destOrd="0" presId="urn:microsoft.com/office/officeart/2005/8/layout/default"/>
    <dgm:cxn modelId="{5D177128-145D-43C6-9A08-C1CE11E80298}" type="presParOf" srcId="{C5855107-D3C7-4F42-A467-76FC5BDEA623}" destId="{7F7473D7-1020-4D85-B46B-CD9EBCFABC5F}" srcOrd="0" destOrd="0" presId="urn:microsoft.com/office/officeart/2005/8/layout/default"/>
    <dgm:cxn modelId="{45499BDA-AF51-4AA2-BA02-AC57F7A1E820}" type="presParOf" srcId="{C5855107-D3C7-4F42-A467-76FC5BDEA623}" destId="{6CAAB87F-2550-4EF8-890F-3D09EA584330}" srcOrd="1" destOrd="0" presId="urn:microsoft.com/office/officeart/2005/8/layout/default"/>
    <dgm:cxn modelId="{6DB86677-FC3E-4C73-8E82-70E4AECA1DA2}" type="presParOf" srcId="{C5855107-D3C7-4F42-A467-76FC5BDEA623}" destId="{67C71D90-C3AF-4A3A-B6DB-28F42CEBE025}" srcOrd="2" destOrd="0" presId="urn:microsoft.com/office/officeart/2005/8/layout/default"/>
    <dgm:cxn modelId="{B4257C25-3904-4AD0-92A1-DCE418B8CFA4}" type="presParOf" srcId="{C5855107-D3C7-4F42-A467-76FC5BDEA623}" destId="{1441E49C-BA92-4B09-9281-ED30362D6719}" srcOrd="3" destOrd="0" presId="urn:microsoft.com/office/officeart/2005/8/layout/default"/>
    <dgm:cxn modelId="{59C977EC-B36C-4D77-8D8A-BE5E7848D86E}" type="presParOf" srcId="{C5855107-D3C7-4F42-A467-76FC5BDEA623}" destId="{CF6AF6B0-98CD-4CA2-A54D-FA82354B94A3}" srcOrd="4" destOrd="0" presId="urn:microsoft.com/office/officeart/2005/8/layout/default"/>
    <dgm:cxn modelId="{882F5617-C7A1-43CD-A021-C2E86B950B3E}" type="presParOf" srcId="{C5855107-D3C7-4F42-A467-76FC5BDEA623}" destId="{4886ABA2-FDFD-4A31-AC97-D19B71B970B5}" srcOrd="5" destOrd="0" presId="urn:microsoft.com/office/officeart/2005/8/layout/default"/>
    <dgm:cxn modelId="{1FFB5A25-7612-44CB-81FE-9F52D93E8953}" type="presParOf" srcId="{C5855107-D3C7-4F42-A467-76FC5BDEA623}" destId="{9E130ECD-E990-455D-AB0A-173225333C5A}" srcOrd="6" destOrd="0" presId="urn:microsoft.com/office/officeart/2005/8/layout/default"/>
    <dgm:cxn modelId="{00CF2E87-E16B-44FE-A9E3-3C9320E8E28F}" type="presParOf" srcId="{C5855107-D3C7-4F42-A467-76FC5BDEA623}" destId="{E1D92CDA-84FA-4EC6-AB8A-0C78BB245E3C}" srcOrd="7" destOrd="0" presId="urn:microsoft.com/office/officeart/2005/8/layout/default"/>
    <dgm:cxn modelId="{3D402280-45A6-45C8-A57C-C737112D6D10}" type="presParOf" srcId="{C5855107-D3C7-4F42-A467-76FC5BDEA623}" destId="{C706A835-9582-46DB-8314-B7917E914EBC}" srcOrd="8" destOrd="0" presId="urn:microsoft.com/office/officeart/2005/8/layout/default"/>
    <dgm:cxn modelId="{1DF21A97-B2B8-4516-969B-565EE8BA8E1F}" type="presParOf" srcId="{C5855107-D3C7-4F42-A467-76FC5BDEA623}" destId="{0EE08B09-7024-4717-90D4-78734D026B9C}" srcOrd="9" destOrd="0" presId="urn:microsoft.com/office/officeart/2005/8/layout/default"/>
    <dgm:cxn modelId="{335BC48F-8496-4BEE-8518-96E62CA3C58F}" type="presParOf" srcId="{C5855107-D3C7-4F42-A467-76FC5BDEA623}" destId="{A5915627-63CA-40D3-AADB-5EB30C57F7BA}" srcOrd="10" destOrd="0" presId="urn:microsoft.com/office/officeart/2005/8/layout/default"/>
    <dgm:cxn modelId="{DBCC7EE5-ABAF-48CF-A22E-B99B9C18CE09}" type="presParOf" srcId="{C5855107-D3C7-4F42-A467-76FC5BDEA623}" destId="{09C250CA-C390-4B7E-A48B-B1A0FE5DE379}" srcOrd="11" destOrd="0" presId="urn:microsoft.com/office/officeart/2005/8/layout/default"/>
    <dgm:cxn modelId="{FDCA6D17-2812-40DE-B77D-70040B385A68}" type="presParOf" srcId="{C5855107-D3C7-4F42-A467-76FC5BDEA623}" destId="{B35D7D03-FB68-416D-BA69-3F7293E439E6}" srcOrd="12" destOrd="0" presId="urn:microsoft.com/office/officeart/2005/8/layout/default"/>
    <dgm:cxn modelId="{01C0E584-7405-46B9-9F83-7777B5FE6479}" type="presParOf" srcId="{C5855107-D3C7-4F42-A467-76FC5BDEA623}" destId="{04CFF733-F680-4DC4-955C-0B5C2395D096}" srcOrd="13" destOrd="0" presId="urn:microsoft.com/office/officeart/2005/8/layout/default"/>
    <dgm:cxn modelId="{204D37AB-9A43-469C-A726-A5FBE573352E}" type="presParOf" srcId="{C5855107-D3C7-4F42-A467-76FC5BDEA623}" destId="{5F8B11A2-1229-4E91-A3EF-271C98790EC9}" srcOrd="14" destOrd="0" presId="urn:microsoft.com/office/officeart/2005/8/layout/default"/>
    <dgm:cxn modelId="{C490685C-B90D-407A-8E54-CAA900F32C7D}" type="presParOf" srcId="{C5855107-D3C7-4F42-A467-76FC5BDEA623}" destId="{9495A149-EBAF-4A40-AA53-8C29C9F04C68}" srcOrd="15" destOrd="0" presId="urn:microsoft.com/office/officeart/2005/8/layout/default"/>
    <dgm:cxn modelId="{AE56E757-937E-402F-BA56-AFA11D33A753}" type="presParOf" srcId="{C5855107-D3C7-4F42-A467-76FC5BDEA623}" destId="{EF97AE37-8556-4E5D-8768-66C9D8393FBC}" srcOrd="16" destOrd="0" presId="urn:microsoft.com/office/officeart/2005/8/layout/default"/>
    <dgm:cxn modelId="{42AA0EA4-CF94-4A38-8F48-4E6A06FD2DA5}" type="presParOf" srcId="{C5855107-D3C7-4F42-A467-76FC5BDEA623}" destId="{5A1D8583-2632-4FAB-824F-39048D2AAEC5}" srcOrd="17" destOrd="0" presId="urn:microsoft.com/office/officeart/2005/8/layout/default"/>
    <dgm:cxn modelId="{8049947A-8279-4FFB-BD8C-9C473B64DF78}" type="presParOf" srcId="{C5855107-D3C7-4F42-A467-76FC5BDEA623}" destId="{27585BE6-48D6-43F5-978F-D3E18A099E55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473D7-1020-4D85-B46B-CD9EBCFABC5F}">
      <dsp:nvSpPr>
        <dsp:cNvPr id="0" name=""/>
        <dsp:cNvSpPr/>
      </dsp:nvSpPr>
      <dsp:spPr>
        <a:xfrm>
          <a:off x="2043851" y="0"/>
          <a:ext cx="2295150" cy="1377090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Governança</a:t>
          </a:r>
          <a:endParaRPr lang="pt-BR" sz="2100" kern="1200" dirty="0"/>
        </a:p>
      </dsp:txBody>
      <dsp:txXfrm>
        <a:off x="2043851" y="0"/>
        <a:ext cx="2295150" cy="1377090"/>
      </dsp:txXfrm>
    </dsp:sp>
    <dsp:sp modelId="{67C71D90-C3AF-4A3A-B6DB-28F42CEBE025}">
      <dsp:nvSpPr>
        <dsp:cNvPr id="0" name=""/>
        <dsp:cNvSpPr/>
      </dsp:nvSpPr>
      <dsp:spPr>
        <a:xfrm>
          <a:off x="4844210" y="0"/>
          <a:ext cx="2295150" cy="1377090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Designação, fase interna e externa, contratação direta e bens de luxo</a:t>
          </a:r>
          <a:endParaRPr lang="pt-BR" sz="2100" kern="1200" dirty="0"/>
        </a:p>
      </dsp:txBody>
      <dsp:txXfrm>
        <a:off x="4844210" y="0"/>
        <a:ext cx="2295150" cy="1377090"/>
      </dsp:txXfrm>
    </dsp:sp>
    <dsp:sp modelId="{CF6AF6B0-98CD-4CA2-A54D-FA82354B94A3}">
      <dsp:nvSpPr>
        <dsp:cNvPr id="0" name=""/>
        <dsp:cNvSpPr/>
      </dsp:nvSpPr>
      <dsp:spPr>
        <a:xfrm>
          <a:off x="7644730" y="0"/>
          <a:ext cx="2295150" cy="1377090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Regras de transição</a:t>
          </a:r>
          <a:endParaRPr lang="pt-BR" sz="2100" kern="1200" dirty="0"/>
        </a:p>
      </dsp:txBody>
      <dsp:txXfrm>
        <a:off x="7644730" y="0"/>
        <a:ext cx="2295150" cy="1377090"/>
      </dsp:txXfrm>
    </dsp:sp>
    <dsp:sp modelId="{9E130ECD-E990-455D-AB0A-173225333C5A}">
      <dsp:nvSpPr>
        <dsp:cNvPr id="0" name=""/>
        <dsp:cNvSpPr/>
      </dsp:nvSpPr>
      <dsp:spPr>
        <a:xfrm>
          <a:off x="2046513" y="1670833"/>
          <a:ext cx="2295150" cy="1377090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Contratos</a:t>
          </a:r>
          <a:endParaRPr lang="pt-BR" sz="2100" kern="1200" dirty="0"/>
        </a:p>
      </dsp:txBody>
      <dsp:txXfrm>
        <a:off x="2046513" y="1670833"/>
        <a:ext cx="2295150" cy="1377090"/>
      </dsp:txXfrm>
    </dsp:sp>
    <dsp:sp modelId="{C706A835-9582-46DB-8314-B7917E914EBC}">
      <dsp:nvSpPr>
        <dsp:cNvPr id="0" name=""/>
        <dsp:cNvSpPr/>
      </dsp:nvSpPr>
      <dsp:spPr>
        <a:xfrm>
          <a:off x="4832390" y="1651838"/>
          <a:ext cx="2295150" cy="1377090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Registro de Preços</a:t>
          </a:r>
          <a:endParaRPr lang="pt-BR" sz="2100" kern="1200" dirty="0"/>
        </a:p>
      </dsp:txBody>
      <dsp:txXfrm>
        <a:off x="4832390" y="1651838"/>
        <a:ext cx="2295150" cy="1377090"/>
      </dsp:txXfrm>
    </dsp:sp>
    <dsp:sp modelId="{A5915627-63CA-40D3-AADB-5EB30C57F7BA}">
      <dsp:nvSpPr>
        <dsp:cNvPr id="0" name=""/>
        <dsp:cNvSpPr/>
      </dsp:nvSpPr>
      <dsp:spPr>
        <a:xfrm>
          <a:off x="7645533" y="1637323"/>
          <a:ext cx="2295150" cy="1377090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Alienações e Leilão</a:t>
          </a:r>
          <a:endParaRPr lang="pt-BR" sz="2100" kern="1200" dirty="0"/>
        </a:p>
      </dsp:txBody>
      <dsp:txXfrm>
        <a:off x="7645533" y="1637323"/>
        <a:ext cx="2295150" cy="1377090"/>
      </dsp:txXfrm>
    </dsp:sp>
    <dsp:sp modelId="{B35D7D03-FB68-416D-BA69-3F7293E439E6}">
      <dsp:nvSpPr>
        <dsp:cNvPr id="0" name=""/>
        <dsp:cNvSpPr/>
      </dsp:nvSpPr>
      <dsp:spPr>
        <a:xfrm>
          <a:off x="1109656" y="3204865"/>
          <a:ext cx="2295150" cy="13770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Credenciamento</a:t>
          </a:r>
          <a:endParaRPr lang="pt-BR" sz="2100" kern="1200" dirty="0"/>
        </a:p>
      </dsp:txBody>
      <dsp:txXfrm>
        <a:off x="1109656" y="3204865"/>
        <a:ext cx="2295150" cy="1377090"/>
      </dsp:txXfrm>
    </dsp:sp>
    <dsp:sp modelId="{5F8B11A2-1229-4E91-A3EF-271C98790EC9}">
      <dsp:nvSpPr>
        <dsp:cNvPr id="0" name=""/>
        <dsp:cNvSpPr/>
      </dsp:nvSpPr>
      <dsp:spPr>
        <a:xfrm>
          <a:off x="8650488" y="3216589"/>
          <a:ext cx="2295150" cy="13770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smtClean="0"/>
            <a:t>PMI</a:t>
          </a:r>
          <a:endParaRPr lang="pt-BR" sz="2100" kern="1200"/>
        </a:p>
      </dsp:txBody>
      <dsp:txXfrm>
        <a:off x="8650488" y="3216589"/>
        <a:ext cx="2295150" cy="1377090"/>
      </dsp:txXfrm>
    </dsp:sp>
    <dsp:sp modelId="{EF97AE37-8556-4E5D-8768-66C9D8393FBC}">
      <dsp:nvSpPr>
        <dsp:cNvPr id="0" name=""/>
        <dsp:cNvSpPr/>
      </dsp:nvSpPr>
      <dsp:spPr>
        <a:xfrm>
          <a:off x="3639600" y="3214900"/>
          <a:ext cx="2295150" cy="13770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smtClean="0"/>
            <a:t>Sanções administrativas</a:t>
          </a:r>
          <a:endParaRPr lang="pt-BR" sz="2100" kern="1200"/>
        </a:p>
      </dsp:txBody>
      <dsp:txXfrm>
        <a:off x="3639600" y="3214900"/>
        <a:ext cx="2295150" cy="1377090"/>
      </dsp:txXfrm>
    </dsp:sp>
    <dsp:sp modelId="{27585BE6-48D6-43F5-978F-D3E18A099E55}">
      <dsp:nvSpPr>
        <dsp:cNvPr id="0" name=""/>
        <dsp:cNvSpPr/>
      </dsp:nvSpPr>
      <dsp:spPr>
        <a:xfrm>
          <a:off x="6164266" y="3214900"/>
          <a:ext cx="2295150" cy="13770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smtClean="0"/>
            <a:t>Registro Cadastral</a:t>
          </a:r>
          <a:endParaRPr lang="pt-BR" sz="2100" kern="1200"/>
        </a:p>
      </dsp:txBody>
      <dsp:txXfrm>
        <a:off x="6164266" y="3214900"/>
        <a:ext cx="2295150" cy="1377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473D7-1020-4D85-B46B-CD9EBCFABC5F}">
      <dsp:nvSpPr>
        <dsp:cNvPr id="0" name=""/>
        <dsp:cNvSpPr/>
      </dsp:nvSpPr>
      <dsp:spPr>
        <a:xfrm>
          <a:off x="2043851" y="0"/>
          <a:ext cx="2295150" cy="1377090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Governança</a:t>
          </a:r>
          <a:endParaRPr lang="pt-BR" sz="2100" kern="1200" dirty="0"/>
        </a:p>
      </dsp:txBody>
      <dsp:txXfrm>
        <a:off x="2043851" y="0"/>
        <a:ext cx="2295150" cy="1377090"/>
      </dsp:txXfrm>
    </dsp:sp>
    <dsp:sp modelId="{67C71D90-C3AF-4A3A-B6DB-28F42CEBE025}">
      <dsp:nvSpPr>
        <dsp:cNvPr id="0" name=""/>
        <dsp:cNvSpPr/>
      </dsp:nvSpPr>
      <dsp:spPr>
        <a:xfrm>
          <a:off x="4844210" y="0"/>
          <a:ext cx="2295150" cy="137709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Designação de Agentes, Pregão, Concorrência e Contratação Direta</a:t>
          </a:r>
          <a:endParaRPr lang="pt-BR" sz="2100" kern="1200" dirty="0"/>
        </a:p>
      </dsp:txBody>
      <dsp:txXfrm>
        <a:off x="4844210" y="0"/>
        <a:ext cx="2295150" cy="1377090"/>
      </dsp:txXfrm>
    </dsp:sp>
    <dsp:sp modelId="{CF6AF6B0-98CD-4CA2-A54D-FA82354B94A3}">
      <dsp:nvSpPr>
        <dsp:cNvPr id="0" name=""/>
        <dsp:cNvSpPr/>
      </dsp:nvSpPr>
      <dsp:spPr>
        <a:xfrm>
          <a:off x="7644730" y="0"/>
          <a:ext cx="2295150" cy="137709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Regras de transição</a:t>
          </a:r>
          <a:endParaRPr lang="pt-BR" sz="2100" kern="1200" dirty="0"/>
        </a:p>
      </dsp:txBody>
      <dsp:txXfrm>
        <a:off x="7644730" y="0"/>
        <a:ext cx="2295150" cy="1377090"/>
      </dsp:txXfrm>
    </dsp:sp>
    <dsp:sp modelId="{9E130ECD-E990-455D-AB0A-173225333C5A}">
      <dsp:nvSpPr>
        <dsp:cNvPr id="0" name=""/>
        <dsp:cNvSpPr/>
      </dsp:nvSpPr>
      <dsp:spPr>
        <a:xfrm>
          <a:off x="2046513" y="1670833"/>
          <a:ext cx="2295150" cy="1377090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Contratos</a:t>
          </a:r>
          <a:endParaRPr lang="pt-BR" sz="2100" kern="1200" dirty="0"/>
        </a:p>
      </dsp:txBody>
      <dsp:txXfrm>
        <a:off x="2046513" y="1670833"/>
        <a:ext cx="2295150" cy="1377090"/>
      </dsp:txXfrm>
    </dsp:sp>
    <dsp:sp modelId="{C706A835-9582-46DB-8314-B7917E914EBC}">
      <dsp:nvSpPr>
        <dsp:cNvPr id="0" name=""/>
        <dsp:cNvSpPr/>
      </dsp:nvSpPr>
      <dsp:spPr>
        <a:xfrm>
          <a:off x="4832390" y="1651838"/>
          <a:ext cx="2295150" cy="1377090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Registro de Preços</a:t>
          </a:r>
          <a:endParaRPr lang="pt-BR" sz="2100" kern="1200" dirty="0"/>
        </a:p>
      </dsp:txBody>
      <dsp:txXfrm>
        <a:off x="4832390" y="1651838"/>
        <a:ext cx="2295150" cy="1377090"/>
      </dsp:txXfrm>
    </dsp:sp>
    <dsp:sp modelId="{A5915627-63CA-40D3-AADB-5EB30C57F7BA}">
      <dsp:nvSpPr>
        <dsp:cNvPr id="0" name=""/>
        <dsp:cNvSpPr/>
      </dsp:nvSpPr>
      <dsp:spPr>
        <a:xfrm>
          <a:off x="7645533" y="1637323"/>
          <a:ext cx="2295150" cy="137709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Alienações e Leilão</a:t>
          </a:r>
          <a:endParaRPr lang="pt-BR" sz="2100" kern="1200" dirty="0"/>
        </a:p>
      </dsp:txBody>
      <dsp:txXfrm>
        <a:off x="7645533" y="1637323"/>
        <a:ext cx="2295150" cy="1377090"/>
      </dsp:txXfrm>
    </dsp:sp>
    <dsp:sp modelId="{B35D7D03-FB68-416D-BA69-3F7293E439E6}">
      <dsp:nvSpPr>
        <dsp:cNvPr id="0" name=""/>
        <dsp:cNvSpPr/>
      </dsp:nvSpPr>
      <dsp:spPr>
        <a:xfrm>
          <a:off x="1109656" y="3204865"/>
          <a:ext cx="2295150" cy="137709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Credenciamento</a:t>
          </a:r>
          <a:endParaRPr lang="pt-BR" sz="2100" kern="1200" dirty="0"/>
        </a:p>
      </dsp:txBody>
      <dsp:txXfrm>
        <a:off x="1109656" y="3204865"/>
        <a:ext cx="2295150" cy="1377090"/>
      </dsp:txXfrm>
    </dsp:sp>
    <dsp:sp modelId="{5F8B11A2-1229-4E91-A3EF-271C98790EC9}">
      <dsp:nvSpPr>
        <dsp:cNvPr id="0" name=""/>
        <dsp:cNvSpPr/>
      </dsp:nvSpPr>
      <dsp:spPr>
        <a:xfrm>
          <a:off x="8650488" y="3216589"/>
          <a:ext cx="2295150" cy="137709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smtClean="0"/>
            <a:t>PMI</a:t>
          </a:r>
          <a:endParaRPr lang="pt-BR" sz="2100" kern="1200"/>
        </a:p>
      </dsp:txBody>
      <dsp:txXfrm>
        <a:off x="8650488" y="3216589"/>
        <a:ext cx="2295150" cy="1377090"/>
      </dsp:txXfrm>
    </dsp:sp>
    <dsp:sp modelId="{EF97AE37-8556-4E5D-8768-66C9D8393FBC}">
      <dsp:nvSpPr>
        <dsp:cNvPr id="0" name=""/>
        <dsp:cNvSpPr/>
      </dsp:nvSpPr>
      <dsp:spPr>
        <a:xfrm>
          <a:off x="3639600" y="3214900"/>
          <a:ext cx="2295150" cy="137709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Sanções administrativas</a:t>
          </a:r>
          <a:endParaRPr lang="pt-BR" sz="2100" kern="1200" dirty="0"/>
        </a:p>
      </dsp:txBody>
      <dsp:txXfrm>
        <a:off x="3639600" y="3214900"/>
        <a:ext cx="2295150" cy="1377090"/>
      </dsp:txXfrm>
    </dsp:sp>
    <dsp:sp modelId="{27585BE6-48D6-43F5-978F-D3E18A099E55}">
      <dsp:nvSpPr>
        <dsp:cNvPr id="0" name=""/>
        <dsp:cNvSpPr/>
      </dsp:nvSpPr>
      <dsp:spPr>
        <a:xfrm>
          <a:off x="6164266" y="3214900"/>
          <a:ext cx="2295150" cy="137709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smtClean="0"/>
            <a:t>Registro Cadastral</a:t>
          </a:r>
          <a:endParaRPr lang="pt-BR" sz="2100" kern="1200"/>
        </a:p>
      </dsp:txBody>
      <dsp:txXfrm>
        <a:off x="6164266" y="3214900"/>
        <a:ext cx="2295150" cy="1377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B937-C618-44F1-B825-9A4B8E88C75F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B3-687A-45F2-A429-8B50EB43DD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80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B937-C618-44F1-B825-9A4B8E88C75F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B3-687A-45F2-A429-8B50EB43DD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975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B937-C618-44F1-B825-9A4B8E88C75F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B3-687A-45F2-A429-8B50EB43DD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964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B937-C618-44F1-B825-9A4B8E88C75F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B3-687A-45F2-A429-8B50EB43DD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182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B937-C618-44F1-B825-9A4B8E88C75F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B3-687A-45F2-A429-8B50EB43DD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3551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B937-C618-44F1-B825-9A4B8E88C75F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B3-687A-45F2-A429-8B50EB43DD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487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B937-C618-44F1-B825-9A4B8E88C75F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B3-687A-45F2-A429-8B50EB43DD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62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B937-C618-44F1-B825-9A4B8E88C75F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B3-687A-45F2-A429-8B50EB43DD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27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B937-C618-44F1-B825-9A4B8E88C75F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B3-687A-45F2-A429-8B50EB43DD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164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B937-C618-44F1-B825-9A4B8E88C75F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B3-687A-45F2-A429-8B50EB43DD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63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B937-C618-44F1-B825-9A4B8E88C75F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B3-687A-45F2-A429-8B50EB43DD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516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BB937-C618-44F1-B825-9A4B8E88C75F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7C8B3-687A-45F2-A429-8B50EB43DD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202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compras/pt-br/acesso-a-informacao/cursos-e-capacitaco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71749" y="562500"/>
            <a:ext cx="9820275" cy="1655762"/>
          </a:xfrm>
        </p:spPr>
        <p:txBody>
          <a:bodyPr>
            <a:normAutofit/>
          </a:bodyPr>
          <a:lstStyle/>
          <a:p>
            <a:pPr algn="l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Governo do Estado do Espírito Santo </a:t>
            </a:r>
          </a:p>
          <a:p>
            <a:pPr algn="l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Secretaria de Estado de Gestão e Recursos Humanos </a:t>
            </a:r>
          </a:p>
          <a:p>
            <a:pPr algn="l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Subsecretaria de Estado de Administração Geral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b="24805"/>
          <a:stretch/>
        </p:blipFill>
        <p:spPr>
          <a:xfrm>
            <a:off x="166686" y="447139"/>
            <a:ext cx="2624138" cy="1886485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0" y="2817814"/>
            <a:ext cx="12192000" cy="117316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 smtClean="0">
                <a:solidFill>
                  <a:schemeClr val="bg1"/>
                </a:solidFill>
              </a:rPr>
              <a:t>Implantação da Lei Federal 14.133/2021</a:t>
            </a:r>
          </a:p>
          <a:p>
            <a:r>
              <a:rPr lang="pt-BR" sz="3600" b="1" dirty="0" smtClean="0">
                <a:solidFill>
                  <a:schemeClr val="bg1"/>
                </a:solidFill>
              </a:rPr>
              <a:t>Nova Lei </a:t>
            </a:r>
            <a:r>
              <a:rPr lang="pt-BR" sz="3600" b="1" dirty="0">
                <a:solidFill>
                  <a:schemeClr val="bg1"/>
                </a:solidFill>
              </a:rPr>
              <a:t>de Licitações e Contratos </a:t>
            </a:r>
            <a:r>
              <a:rPr lang="pt-BR" sz="3600" b="1" dirty="0" smtClean="0">
                <a:solidFill>
                  <a:schemeClr val="bg1"/>
                </a:solidFill>
              </a:rPr>
              <a:t>Administrativos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3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57262" y="174571"/>
            <a:ext cx="9820275" cy="1655762"/>
          </a:xfrm>
        </p:spPr>
        <p:txBody>
          <a:bodyPr>
            <a:normAutofit/>
          </a:bodyPr>
          <a:lstStyle/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Governo do Estado do Espírito Santo </a:t>
            </a:r>
          </a:p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Secretaria de Estado de Gestão e Recursos Humanos </a:t>
            </a:r>
          </a:p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Subsecretaria de Estado de Administração Geral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b="24805"/>
          <a:stretch/>
        </p:blipFill>
        <p:spPr>
          <a:xfrm>
            <a:off x="0" y="93973"/>
            <a:ext cx="1109664" cy="743811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0" y="87588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1109664" y="913985"/>
            <a:ext cx="909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r>
              <a:rPr lang="pt-BR" sz="20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 Regras de transição</a:t>
            </a:r>
            <a:endParaRPr lang="pt-BR" sz="2000" dirty="0">
              <a:solidFill>
                <a:srgbClr val="00206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7577" y="1314095"/>
            <a:ext cx="1164250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Credenciamento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pela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8.666/93:</a:t>
            </a:r>
          </a:p>
          <a:p>
            <a:endParaRPr lang="pt-B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Os editais de credenciamento vigentes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na data de publicação do Decreto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permanecerão regidos pela Lei 8.666/93, bem como os instrumentos contratuais e eventuais aditamentos contratuais decorrentes de tais procedimentos, até o fim da vigência estipulada no referido edital, que não poderá ultrapassar 31 de dezembro de 2023.</a:t>
            </a:r>
            <a:endParaRPr lang="pt-B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94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57262" y="174571"/>
            <a:ext cx="9820275" cy="1655762"/>
          </a:xfrm>
        </p:spPr>
        <p:txBody>
          <a:bodyPr>
            <a:normAutofit/>
          </a:bodyPr>
          <a:lstStyle/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Governo do Estado do Espírito Santo </a:t>
            </a:r>
          </a:p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Secretaria de Estado de Gestão e Recursos Humanos </a:t>
            </a:r>
          </a:p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Subsecretaria de Estado de Administração Geral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b="24805"/>
          <a:stretch/>
        </p:blipFill>
        <p:spPr>
          <a:xfrm>
            <a:off x="0" y="93973"/>
            <a:ext cx="1109664" cy="743811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0" y="87588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1109664" y="913985"/>
            <a:ext cx="909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r>
              <a:rPr lang="pt-BR" sz="20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 Regras de transição</a:t>
            </a:r>
            <a:endParaRPr lang="pt-BR" sz="2000" dirty="0">
              <a:solidFill>
                <a:srgbClr val="00206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7577" y="1314095"/>
            <a:ext cx="1164250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 - Licitações </a:t>
            </a:r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pela </a:t>
            </a:r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14.133/21:</a:t>
            </a:r>
            <a:endParaRPr lang="pt-BR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Exclusivamente para a realização da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fase externa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das licitações com fundamento na Lei 14.133/2021,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deverá ser utilizado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Sistema de Compras do Governo Federal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, até a atualização do SIGA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geração do número e publicação do Edital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, bem como os registros dos pedidos de esclarecimentos e impugnações, e suas respectivas respostas, devem ser realizados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SIGA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Todas as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demais atividades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deverão ser registradas no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SIGA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, inclusive nos casos de contratações ou aquisições com recursos da União, em observância ao Decreto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2.340-R/2009.</a:t>
            </a:r>
          </a:p>
        </p:txBody>
      </p:sp>
    </p:spTree>
    <p:extLst>
      <p:ext uri="{BB962C8B-B14F-4D97-AF65-F5344CB8AC3E}">
        <p14:creationId xmlns:p14="http://schemas.microsoft.com/office/powerpoint/2010/main" val="136231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57262" y="174571"/>
            <a:ext cx="9820275" cy="1655762"/>
          </a:xfrm>
        </p:spPr>
        <p:txBody>
          <a:bodyPr>
            <a:normAutofit/>
          </a:bodyPr>
          <a:lstStyle/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Governo do Estado do Espírito Santo </a:t>
            </a:r>
          </a:p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Secretaria de Estado de Gestão e Recursos Humanos </a:t>
            </a:r>
          </a:p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Subsecretaria de Estado de Administração Geral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b="24805"/>
          <a:stretch/>
        </p:blipFill>
        <p:spPr>
          <a:xfrm>
            <a:off x="0" y="93973"/>
            <a:ext cx="1109664" cy="743811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0" y="87588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1109664" y="913985"/>
            <a:ext cx="909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r>
              <a:rPr lang="pt-BR" sz="20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 Regras de transição</a:t>
            </a:r>
            <a:endParaRPr lang="pt-BR" sz="2000" dirty="0">
              <a:solidFill>
                <a:srgbClr val="00206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7577" y="1314095"/>
            <a:ext cx="116425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 - Registro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Preços pela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14.133/21:</a:t>
            </a:r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procedimento de Intenção de Registro de Preços deverá ser realizado no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SIGA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por meio da utilização das ferramentas de Pesquisa de Quantitativo e de Previsão de Consumo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No cadastro da licitação para registro de preços no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Sistema do Governo Federal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o órgão ou entidade gerenciadora deverá figurar como único participante, concentrando todo o quantitativo apurado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 IRP.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04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57262" y="174571"/>
            <a:ext cx="9820275" cy="1655762"/>
          </a:xfrm>
        </p:spPr>
        <p:txBody>
          <a:bodyPr>
            <a:normAutofit/>
          </a:bodyPr>
          <a:lstStyle/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Governo do Estado do Espírito Santo </a:t>
            </a:r>
          </a:p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Secretaria de Estado de Gestão e Recursos Humanos </a:t>
            </a:r>
          </a:p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Subsecretaria de Estado de Administração Geral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b="24805"/>
          <a:stretch/>
        </p:blipFill>
        <p:spPr>
          <a:xfrm>
            <a:off x="0" y="93973"/>
            <a:ext cx="1109664" cy="743811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0" y="87588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1109664" y="913985"/>
            <a:ext cx="909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r>
              <a:rPr lang="pt-BR" sz="20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 Regras de transição</a:t>
            </a:r>
            <a:endParaRPr lang="pt-BR" sz="2000" dirty="0">
              <a:solidFill>
                <a:srgbClr val="00206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7577" y="1314095"/>
            <a:ext cx="116425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Sistema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Dispensa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licitação por valor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pela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14.133/21:</a:t>
            </a:r>
            <a:endParaRPr lang="pt-B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Todas as etapas do procedimento de Dispensa Eletrônica deverão ser realizadas exclusivamente no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SIGA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no mesmo formato atual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Exceção: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fase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externa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da Dispensa Eletrônica nos casos de contratações ou aquisições com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recursos da União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, quando exigido o uso do Sistema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Federal.</a:t>
            </a:r>
          </a:p>
        </p:txBody>
      </p:sp>
    </p:spTree>
    <p:extLst>
      <p:ext uri="{BB962C8B-B14F-4D97-AF65-F5344CB8AC3E}">
        <p14:creationId xmlns:p14="http://schemas.microsoft.com/office/powerpoint/2010/main" val="418582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57262" y="174571"/>
            <a:ext cx="9820275" cy="1655762"/>
          </a:xfrm>
        </p:spPr>
        <p:txBody>
          <a:bodyPr>
            <a:normAutofit/>
          </a:bodyPr>
          <a:lstStyle/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Governo do Estado do Espírito Santo </a:t>
            </a:r>
          </a:p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Secretaria de Estado de Gestão e Recursos Humanos </a:t>
            </a:r>
          </a:p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Subsecretaria de Estado de Administração Geral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b="24805"/>
          <a:stretch/>
        </p:blipFill>
        <p:spPr>
          <a:xfrm>
            <a:off x="0" y="93973"/>
            <a:ext cx="1109664" cy="743811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0" y="87588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1109664" y="913985"/>
            <a:ext cx="909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r>
              <a:rPr lang="pt-BR" sz="20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 Regras de transição</a:t>
            </a:r>
            <a:endParaRPr lang="pt-BR" sz="2000" dirty="0">
              <a:solidFill>
                <a:srgbClr val="00206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7577" y="1314095"/>
            <a:ext cx="116425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 - Licitações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pela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8.666/93 e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10.520/02:</a:t>
            </a:r>
            <a:endParaRPr lang="pt-B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Permanece a obrigatoriedade de realizar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exclusivamente no SIGA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todas as etapas do procedimento de licitação e de contratação direta com fundamento nas Leis 8.666/1993 e 10.520/2002, nos termos do Decreto 2.340-R/2009.</a:t>
            </a: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Exceção: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fase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externa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Pregões Eletrônicos nos casos de contratações ou aquisições com recursos da União, quando exigido o uso do Sistema Federal.</a:t>
            </a: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49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57262" y="174571"/>
            <a:ext cx="9820275" cy="1655762"/>
          </a:xfrm>
        </p:spPr>
        <p:txBody>
          <a:bodyPr>
            <a:normAutofit/>
          </a:bodyPr>
          <a:lstStyle/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Governo do Estado do Espírito Santo </a:t>
            </a:r>
          </a:p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Secretaria de Estado de Gestão e Recursos Humanos </a:t>
            </a:r>
          </a:p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Subsecretaria de Estado de Administração Geral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b="24805"/>
          <a:stretch/>
        </p:blipFill>
        <p:spPr>
          <a:xfrm>
            <a:off x="0" y="93973"/>
            <a:ext cx="1109664" cy="743811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0" y="87588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1109664" y="913985"/>
            <a:ext cx="909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r>
              <a:rPr lang="pt-BR" sz="20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 Regras de transição</a:t>
            </a:r>
            <a:endParaRPr lang="pt-BR" sz="2000" dirty="0">
              <a:solidFill>
                <a:srgbClr val="00206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7577" y="1314095"/>
            <a:ext cx="116425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Utilização do Sistema de Compras do Governo Federal:</a:t>
            </a:r>
          </a:p>
          <a:p>
            <a:endParaRPr lang="pt-B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Adesão do órgão ou entidade e cadastro dos servidores, conforme Ofício Circular SEGER/GABSEC 10/2023 (disponível no Portal de Compras).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Plataforma ComprasGov: além do treinamento a ser viabilizado pelo GT de Capacitação, o Governo Federal disponibiliza cursos no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site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www.gov.br/compras/</a:t>
            </a:r>
            <a:r>
              <a:rPr lang="pt-BR" sz="32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pt-br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/acesso-a-</a:t>
            </a:r>
            <a:r>
              <a:rPr lang="pt-BR" sz="32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informacao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/cursos-e-</a:t>
            </a:r>
            <a:r>
              <a:rPr lang="pt-BR" sz="32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capacitacoes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893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57262" y="174571"/>
            <a:ext cx="9820275" cy="1655762"/>
          </a:xfrm>
        </p:spPr>
        <p:txBody>
          <a:bodyPr>
            <a:normAutofit/>
          </a:bodyPr>
          <a:lstStyle/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Governo do Estado do Espírito Santo </a:t>
            </a:r>
          </a:p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Secretaria de Estado de Gestão e Recursos Humanos </a:t>
            </a:r>
          </a:p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Subsecretaria de Estado de Administração Geral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b="24805"/>
          <a:stretch/>
        </p:blipFill>
        <p:spPr>
          <a:xfrm>
            <a:off x="0" y="93973"/>
            <a:ext cx="1109664" cy="743811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0" y="87588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1109664" y="913985"/>
            <a:ext cx="909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r>
              <a:rPr lang="pt-BR" sz="20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 Regras de transição</a:t>
            </a:r>
            <a:endParaRPr lang="pt-BR" sz="2000" dirty="0">
              <a:solidFill>
                <a:srgbClr val="00206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7577" y="1314095"/>
            <a:ext cx="116425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Planejamento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Contratação Anual:</a:t>
            </a:r>
          </a:p>
          <a:p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SEGER, a SEP e a SEG editarão, conjuntamente, normativo com instruções para implementação gradual e progressiva do Planejamento de Contratações Anual - PCA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Autorização para aplicação da Lei 14.133/21:</a:t>
            </a:r>
          </a:p>
          <a:p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 a publicação do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decreto de transição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os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órgãos e entidades da Administração Pública Estadual direta, autárquica e fundacional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estarão autorizados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realizar procedimentos de licitação ou contratação direta nos termos da Lei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14.133/2021.</a:t>
            </a:r>
          </a:p>
        </p:txBody>
      </p:sp>
    </p:spTree>
    <p:extLst>
      <p:ext uri="{BB962C8B-B14F-4D97-AF65-F5344CB8AC3E}">
        <p14:creationId xmlns:p14="http://schemas.microsoft.com/office/powerpoint/2010/main" val="147611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57262" y="174571"/>
            <a:ext cx="9820275" cy="1655762"/>
          </a:xfrm>
        </p:spPr>
        <p:txBody>
          <a:bodyPr>
            <a:normAutofit/>
          </a:bodyPr>
          <a:lstStyle/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Governo do Estado do Espírito Santo </a:t>
            </a:r>
          </a:p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Secretaria de Estado de Gestão e Recursos Humanos </a:t>
            </a:r>
          </a:p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Subsecretaria de Estado de Administração Geral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b="24805"/>
          <a:stretch/>
        </p:blipFill>
        <p:spPr>
          <a:xfrm>
            <a:off x="0" y="93973"/>
            <a:ext cx="1109664" cy="743811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0" y="87588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1109664" y="913985"/>
            <a:ext cx="909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r>
              <a:rPr lang="pt-BR" sz="20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 Governança</a:t>
            </a:r>
            <a:endParaRPr lang="pt-BR" sz="2000" dirty="0">
              <a:solidFill>
                <a:srgbClr val="00206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08337" y="1314095"/>
            <a:ext cx="1119174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Instrumentos:</a:t>
            </a:r>
          </a:p>
          <a:p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Política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 gestão 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estoques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Plano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 Contratações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Anual - PCA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Política de contratações públicas centralizadas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Gestão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competências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Política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 interação com 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mercado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Gestão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riscos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Controle preventivo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Diretrizes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para a gestão dos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contratos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Definição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 estrutura da área de contratações públicas.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32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57262" y="174571"/>
            <a:ext cx="9820275" cy="1655762"/>
          </a:xfrm>
        </p:spPr>
        <p:txBody>
          <a:bodyPr>
            <a:normAutofit/>
          </a:bodyPr>
          <a:lstStyle/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Governo do Estado do Espírito Santo </a:t>
            </a:r>
          </a:p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Secretaria de Estado de Gestão e Recursos Humanos </a:t>
            </a:r>
          </a:p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Subsecretaria de Estado de Administração Geral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b="24805"/>
          <a:stretch/>
        </p:blipFill>
        <p:spPr>
          <a:xfrm>
            <a:off x="0" y="93973"/>
            <a:ext cx="1109664" cy="743811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0" y="87588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1109664" y="913985"/>
            <a:ext cx="909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r>
              <a:rPr lang="pt-BR" sz="20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 Governança</a:t>
            </a:r>
            <a:endParaRPr lang="pt-BR" sz="2000" dirty="0">
              <a:solidFill>
                <a:srgbClr val="00206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37883" y="1314095"/>
            <a:ext cx="114621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Plano de Contratações Anual - PCA:</a:t>
            </a:r>
          </a:p>
          <a:p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Deve conter todas as contratações a serem realizadas ou prorrogadas no exercício subsequente à sua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elaboração.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Subsídio para a elaboração da Lei Orçamentária Anual - LOA.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Pode ser alterado durante sua execução.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Competirá à SEP padronizar os formulários e documentos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 editar regulamentos complementares.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implantação do PCA será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gradual e progressiva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conforme instruções a serem editadas pela SEP, SEG e SEGER, nos termos do decreto de transição.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1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57262" y="174571"/>
            <a:ext cx="9820275" cy="1655762"/>
          </a:xfrm>
        </p:spPr>
        <p:txBody>
          <a:bodyPr>
            <a:normAutofit/>
          </a:bodyPr>
          <a:lstStyle/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Governo do Estado do Espírito Santo </a:t>
            </a:r>
          </a:p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Secretaria de Estado de Gestão e Recursos Humanos </a:t>
            </a:r>
          </a:p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Subsecretaria de Estado de Administração Geral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b="24805"/>
          <a:stretch/>
        </p:blipFill>
        <p:spPr>
          <a:xfrm>
            <a:off x="0" y="93973"/>
            <a:ext cx="1109664" cy="743811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0" y="87588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1109664" y="913985"/>
            <a:ext cx="909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r>
              <a:rPr lang="pt-BR" sz="20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 Governança</a:t>
            </a:r>
            <a:endParaRPr lang="pt-BR" sz="2000" dirty="0">
              <a:solidFill>
                <a:srgbClr val="00206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37883" y="1314095"/>
            <a:ext cx="114621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Política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 contratações públicas centralizadas:</a:t>
            </a:r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SESA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Segurança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SESP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Tecnologia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 processamento de dados: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PRODEST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Educação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 ensino: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SEDU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Contratações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comuns a todos os órgãos e entidades: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SEGER</a:t>
            </a:r>
          </a:p>
          <a:p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Os órgãos e entidades acima deverão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Instituir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sua Central de Contratações, com estrutura própria e suficiente para execução das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Constituir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seus portfólios de contratações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compartilhadas.</a:t>
            </a:r>
          </a:p>
        </p:txBody>
      </p:sp>
    </p:spTree>
    <p:extLst>
      <p:ext uri="{BB962C8B-B14F-4D97-AF65-F5344CB8AC3E}">
        <p14:creationId xmlns:p14="http://schemas.microsoft.com/office/powerpoint/2010/main" val="427025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57262" y="174571"/>
            <a:ext cx="9820275" cy="1655762"/>
          </a:xfrm>
        </p:spPr>
        <p:txBody>
          <a:bodyPr>
            <a:normAutofit/>
          </a:bodyPr>
          <a:lstStyle/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Governo do Estado do Espírito Santo </a:t>
            </a:r>
          </a:p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Secretaria de Estado de Gestão e Recursos Humanos </a:t>
            </a:r>
          </a:p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Subsecretaria de Estado de Administração Geral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b="24805"/>
          <a:stretch/>
        </p:blipFill>
        <p:spPr>
          <a:xfrm>
            <a:off x="0" y="93973"/>
            <a:ext cx="1109664" cy="743811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0" y="87588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842961" y="1221871"/>
            <a:ext cx="9096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Roteiro</a:t>
            </a:r>
            <a:endParaRPr lang="pt-BR" sz="3200" dirty="0"/>
          </a:p>
        </p:txBody>
      </p:sp>
      <p:sp>
        <p:nvSpPr>
          <p:cNvPr id="8" name="Retângulo 7"/>
          <p:cNvSpPr/>
          <p:nvPr/>
        </p:nvSpPr>
        <p:spPr>
          <a:xfrm>
            <a:off x="957262" y="1910931"/>
            <a:ext cx="955357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pt-BR" sz="2800" b="1" i="0" dirty="0" smtClean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Contextualização</a:t>
            </a:r>
          </a:p>
          <a:p>
            <a:pPr marL="514350" indent="-514350">
              <a:buAutoNum type="arabicParenR"/>
            </a:pPr>
            <a:endParaRPr lang="pt-BR" sz="2800" b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pt-BR" sz="2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Regras de transição</a:t>
            </a:r>
          </a:p>
          <a:p>
            <a:pPr marL="514350" indent="-514350">
              <a:buAutoNum type="arabicParenR"/>
            </a:pPr>
            <a:endParaRPr lang="pt-BR" sz="2800" b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pt-BR" sz="2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Governança e Plano de Contratações Anual</a:t>
            </a:r>
          </a:p>
          <a:p>
            <a:pPr marL="514350" indent="-514350">
              <a:buAutoNum type="arabicParenR"/>
            </a:pPr>
            <a:endParaRPr lang="pt-BR" sz="2800" b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pt-BR" sz="2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Designação de Agentes, Pregão, Concorrência e Contratação Direta</a:t>
            </a:r>
          </a:p>
          <a:p>
            <a:pPr marL="514350" indent="-514350">
              <a:buAutoNum type="arabicParenR"/>
            </a:pPr>
            <a:endParaRPr lang="pt-BR" sz="2800" b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pt-BR" sz="2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Dúvidas</a:t>
            </a:r>
          </a:p>
          <a:p>
            <a:pPr marL="514350" indent="-514350">
              <a:buAutoNum type="arabicParenR"/>
            </a:pPr>
            <a:endParaRPr lang="pt-BR" sz="2800" b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514350" indent="-514350">
              <a:buAutoNum type="arabicParenR"/>
            </a:pPr>
            <a:endParaRPr lang="pt-BR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31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57262" y="174571"/>
            <a:ext cx="9820275" cy="1655762"/>
          </a:xfrm>
        </p:spPr>
        <p:txBody>
          <a:bodyPr>
            <a:normAutofit/>
          </a:bodyPr>
          <a:lstStyle/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Governo do Estado do Espírito Santo </a:t>
            </a:r>
          </a:p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Secretaria de Estado de Gestão e Recursos Humanos </a:t>
            </a:r>
          </a:p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Subsecretaria de Estado de Administração Geral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b="24805"/>
          <a:stretch/>
        </p:blipFill>
        <p:spPr>
          <a:xfrm>
            <a:off x="0" y="93973"/>
            <a:ext cx="1109664" cy="743811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0" y="87588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1109664" y="913985"/>
            <a:ext cx="909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3. </a:t>
            </a:r>
            <a:r>
              <a:rPr lang="pt-BR" sz="2000" b="1" dirty="0">
                <a:solidFill>
                  <a:srgbClr val="002060"/>
                </a:solidFill>
                <a:latin typeface="arial" panose="020B0604020202020204" pitchFamily="34" charset="0"/>
              </a:rPr>
              <a:t>Designação de Agentes, Pregão, Concorrência e Contratação Direta</a:t>
            </a:r>
            <a:endParaRPr lang="pt-BR" sz="2000" dirty="0">
              <a:solidFill>
                <a:srgbClr val="00206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37883" y="1314095"/>
            <a:ext cx="11462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Fluxo do processo de contratação: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8" y="1910931"/>
            <a:ext cx="10535163" cy="405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5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57262" y="174571"/>
            <a:ext cx="9820275" cy="1655762"/>
          </a:xfrm>
        </p:spPr>
        <p:txBody>
          <a:bodyPr>
            <a:normAutofit/>
          </a:bodyPr>
          <a:lstStyle/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Governo do Estado do Espírito Santo </a:t>
            </a:r>
          </a:p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Secretaria de Estado de Gestão e Recursos Humanos </a:t>
            </a:r>
          </a:p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Subsecretaria de Estado de Administração Geral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b="24805"/>
          <a:stretch/>
        </p:blipFill>
        <p:spPr>
          <a:xfrm>
            <a:off x="0" y="93973"/>
            <a:ext cx="1109664" cy="743811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0" y="87588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1109664" y="913985"/>
            <a:ext cx="909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3. </a:t>
            </a:r>
            <a:r>
              <a:rPr lang="pt-BR" sz="2000" b="1" dirty="0">
                <a:solidFill>
                  <a:srgbClr val="002060"/>
                </a:solidFill>
                <a:latin typeface="arial" panose="020B0604020202020204" pitchFamily="34" charset="0"/>
              </a:rPr>
              <a:t>Designação de Agentes, Pregão, Concorrência e Contratação Direta</a:t>
            </a:r>
            <a:endParaRPr lang="pt-BR" sz="2000" dirty="0">
              <a:solidFill>
                <a:srgbClr val="00206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54832" y="1552426"/>
            <a:ext cx="114621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Conteúdo do regulamento:</a:t>
            </a:r>
          </a:p>
          <a:p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Designação e atuação do Agente ou Comissão de Contratação e da Equipe de Apoio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Definição de bens de luxo e comuns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Estudo Técnico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Preliminar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Termo de Referência e Projeto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Básico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Definição do preço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estimado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Análise da instrução, elaboração da minuta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 edital,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ARP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contrato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Fase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Externa da Concorrência e 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Pregão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Contratação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Direta e Dispensa Eletrônica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78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57262" y="174571"/>
            <a:ext cx="9820275" cy="873179"/>
          </a:xfrm>
        </p:spPr>
        <p:txBody>
          <a:bodyPr>
            <a:normAutofit/>
          </a:bodyPr>
          <a:lstStyle/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Governo do Estado do Espírito Santo </a:t>
            </a:r>
          </a:p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Secretaria de Estado de Gestão e Recursos Humanos </a:t>
            </a:r>
          </a:p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Subsecretaria de Estado de Administração Geral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b="24805"/>
          <a:stretch/>
        </p:blipFill>
        <p:spPr>
          <a:xfrm>
            <a:off x="0" y="93973"/>
            <a:ext cx="1109664" cy="743811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0" y="87588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1223962" y="2469697"/>
            <a:ext cx="95535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Perguntas</a:t>
            </a:r>
            <a:endParaRPr lang="pt-BR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57262" y="174571"/>
            <a:ext cx="9820275" cy="873179"/>
          </a:xfrm>
        </p:spPr>
        <p:txBody>
          <a:bodyPr>
            <a:normAutofit/>
          </a:bodyPr>
          <a:lstStyle/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Governo do Estado do Espírito Santo </a:t>
            </a:r>
          </a:p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Secretaria de Estado de Gestão e Recursos Humanos </a:t>
            </a:r>
          </a:p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Subsecretaria de Estado de Administração Geral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b="24805"/>
          <a:stretch/>
        </p:blipFill>
        <p:spPr>
          <a:xfrm>
            <a:off x="0" y="93973"/>
            <a:ext cx="1109664" cy="743811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0" y="87588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1223962" y="2469697"/>
            <a:ext cx="95535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289183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57262" y="174571"/>
            <a:ext cx="9820275" cy="1655762"/>
          </a:xfrm>
        </p:spPr>
        <p:txBody>
          <a:bodyPr>
            <a:normAutofit/>
          </a:bodyPr>
          <a:lstStyle/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Governo do Estado do Espírito Santo </a:t>
            </a:r>
          </a:p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Secretaria de Estado de Gestão e Recursos Humanos </a:t>
            </a:r>
          </a:p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Subsecretaria de Estado de Administração Geral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b="24805"/>
          <a:stretch/>
        </p:blipFill>
        <p:spPr>
          <a:xfrm>
            <a:off x="0" y="93973"/>
            <a:ext cx="1109664" cy="743811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0" y="87588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1109664" y="913985"/>
            <a:ext cx="909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1. Contextualização</a:t>
            </a:r>
            <a:endParaRPr lang="pt-BR" sz="2000" dirty="0">
              <a:solidFill>
                <a:srgbClr val="00206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7577" y="1314095"/>
            <a:ext cx="116425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 Federal 14.133/2021: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Revoga, a partir de 01/04/2023, as Leis 8.666/93 e 10.520/02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 parte da Lei 12.462/11 (art. 193).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Contratos formalizados sob a égide da legislação revogada permanecem por ela regidos (art. 190 e 191).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Necessidade de estabelecer regulamentos para sua aplicação.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Decreto Estadual 4.941-R/2021: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Institui o Comitê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Gestor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regulamentação e implementação da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NLLC.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Designação de Grupos de Trabalho temáticos.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Veda a aplicação da NLLC até a edição dos regulamentos e definição das regras de transição.</a:t>
            </a:r>
          </a:p>
        </p:txBody>
      </p:sp>
    </p:spTree>
    <p:extLst>
      <p:ext uri="{BB962C8B-B14F-4D97-AF65-F5344CB8AC3E}">
        <p14:creationId xmlns:p14="http://schemas.microsoft.com/office/powerpoint/2010/main" val="242908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57262" y="174571"/>
            <a:ext cx="9820275" cy="1655762"/>
          </a:xfrm>
        </p:spPr>
        <p:txBody>
          <a:bodyPr>
            <a:normAutofit/>
          </a:bodyPr>
          <a:lstStyle/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Governo do Estado do Espírito Santo </a:t>
            </a:r>
          </a:p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Secretaria de Estado de Gestão e Recursos Humanos </a:t>
            </a:r>
          </a:p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Subsecretaria de Estado de Administração Geral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b="24805"/>
          <a:stretch/>
        </p:blipFill>
        <p:spPr>
          <a:xfrm>
            <a:off x="0" y="93973"/>
            <a:ext cx="1109664" cy="743811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0" y="87588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1109664" y="913985"/>
            <a:ext cx="909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1. Contextualização</a:t>
            </a:r>
            <a:endParaRPr lang="pt-BR" sz="2000" dirty="0">
              <a:solidFill>
                <a:srgbClr val="00206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46975" y="1314095"/>
            <a:ext cx="111531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Comitê Gestor: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SEGER (Coordenação)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SECONT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SEG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PRODEST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Grupos de Trabalho: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Sistemas e Transparência: SEG, PRODEST, SECONT e SEGER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Capacitação: SEGER, ESESP,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PGE e SECONT</a:t>
            </a: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Legislação: PGE, SEGER e SECONT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Controle: SECONT, PGE e SEGER</a:t>
            </a:r>
          </a:p>
        </p:txBody>
      </p:sp>
    </p:spTree>
    <p:extLst>
      <p:ext uri="{BB962C8B-B14F-4D97-AF65-F5344CB8AC3E}">
        <p14:creationId xmlns:p14="http://schemas.microsoft.com/office/powerpoint/2010/main" val="401995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57262" y="174571"/>
            <a:ext cx="9820275" cy="1655762"/>
          </a:xfrm>
        </p:spPr>
        <p:txBody>
          <a:bodyPr>
            <a:normAutofit/>
          </a:bodyPr>
          <a:lstStyle/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Governo do Estado do Espírito Santo </a:t>
            </a:r>
          </a:p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Secretaria de Estado de Gestão e Recursos Humanos </a:t>
            </a:r>
          </a:p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Subsecretaria de Estado de Administração Geral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b="24805"/>
          <a:stretch/>
        </p:blipFill>
        <p:spPr>
          <a:xfrm>
            <a:off x="0" y="93973"/>
            <a:ext cx="1109664" cy="743811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0" y="87588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1109664" y="913985"/>
            <a:ext cx="909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1. Contextualização</a:t>
            </a:r>
            <a:endParaRPr lang="pt-BR" sz="2000" dirty="0">
              <a:solidFill>
                <a:srgbClr val="00206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79549" y="1629163"/>
            <a:ext cx="109856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Grupo de Trabalho de Capacitação: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Capacitação, em parceria com a Escola da Procuradoria Geral do Estado, sobre a nova legislação.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Quatro turmas realizadas em 2022 e duas turmas previstas para 2023, alcançando 780 servidores.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Previsão de capacitação no sistema de compras do Governo Federal para março/2023, em parceria com a ESESP e o IFES.</a:t>
            </a:r>
          </a:p>
        </p:txBody>
      </p:sp>
    </p:spTree>
    <p:extLst>
      <p:ext uri="{BB962C8B-B14F-4D97-AF65-F5344CB8AC3E}">
        <p14:creationId xmlns:p14="http://schemas.microsoft.com/office/powerpoint/2010/main" val="280975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57262" y="174571"/>
            <a:ext cx="9820275" cy="873179"/>
          </a:xfrm>
        </p:spPr>
        <p:txBody>
          <a:bodyPr>
            <a:normAutofit/>
          </a:bodyPr>
          <a:lstStyle/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Governo do Estado do Espírito Santo </a:t>
            </a:r>
          </a:p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Secretaria de Estado de Gestão e Recursos Humanos </a:t>
            </a:r>
          </a:p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Subsecretaria de Estado de Administração Geral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b="24805"/>
          <a:stretch/>
        </p:blipFill>
        <p:spPr>
          <a:xfrm>
            <a:off x="0" y="93973"/>
            <a:ext cx="1109664" cy="743811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0" y="87588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7791542"/>
              </p:ext>
            </p:extLst>
          </p:nvPr>
        </p:nvGraphicFramePr>
        <p:xfrm>
          <a:off x="0" y="1749063"/>
          <a:ext cx="12099018" cy="459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tângulo 6"/>
          <p:cNvSpPr/>
          <p:nvPr/>
        </p:nvSpPr>
        <p:spPr>
          <a:xfrm>
            <a:off x="3617684" y="6560457"/>
            <a:ext cx="362857" cy="188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980541" y="6470134"/>
            <a:ext cx="2960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Aprovado pelo Comitê Gestor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7422464" y="6553591"/>
            <a:ext cx="362857" cy="1886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7785321" y="6463268"/>
            <a:ext cx="1690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Texto elaborado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9827985" y="6551582"/>
            <a:ext cx="362857" cy="1886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10190842" y="6461259"/>
            <a:ext cx="1218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Elaboração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109664" y="1674094"/>
            <a:ext cx="9790565" cy="323173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229247" y="2252172"/>
            <a:ext cx="461665" cy="181550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dirty="0" smtClean="0"/>
              <a:t>PRIORIDADE</a:t>
            </a:r>
            <a:endParaRPr lang="pt-BR" dirty="0"/>
          </a:p>
        </p:txBody>
      </p:sp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3698687043"/>
              </p:ext>
            </p:extLst>
          </p:nvPr>
        </p:nvGraphicFramePr>
        <p:xfrm>
          <a:off x="0" y="1766593"/>
          <a:ext cx="12099018" cy="459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" name="Retângulo 18"/>
          <p:cNvSpPr/>
          <p:nvPr/>
        </p:nvSpPr>
        <p:spPr>
          <a:xfrm>
            <a:off x="1109664" y="913985"/>
            <a:ext cx="909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1. Contextualização</a:t>
            </a:r>
            <a:endParaRPr lang="pt-BR" sz="2000" dirty="0">
              <a:solidFill>
                <a:srgbClr val="002060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74749" y="1211461"/>
            <a:ext cx="11642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Priorização de temas para regulamentação: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114609" y="6541443"/>
            <a:ext cx="362857" cy="1886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1477466" y="6451120"/>
            <a:ext cx="1902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Decreto publicado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185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57262" y="174571"/>
            <a:ext cx="9820275" cy="1655762"/>
          </a:xfrm>
        </p:spPr>
        <p:txBody>
          <a:bodyPr>
            <a:normAutofit/>
          </a:bodyPr>
          <a:lstStyle/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Governo do Estado do Espírito Santo </a:t>
            </a:r>
          </a:p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Secretaria de Estado de Gestão e Recursos Humanos </a:t>
            </a:r>
          </a:p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Subsecretaria de Estado de Administração Geral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b="24805"/>
          <a:stretch/>
        </p:blipFill>
        <p:spPr>
          <a:xfrm>
            <a:off x="0" y="93973"/>
            <a:ext cx="1109664" cy="743811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0" y="87588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1109664" y="913985"/>
            <a:ext cx="909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r>
              <a:rPr lang="pt-BR" sz="20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 Regras de transição</a:t>
            </a:r>
            <a:endParaRPr lang="pt-BR" sz="2000" dirty="0">
              <a:solidFill>
                <a:srgbClr val="00206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7577" y="1314095"/>
            <a:ext cx="116425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Licitações pela 8.666/93 e 10.520/02:</a:t>
            </a:r>
          </a:p>
          <a:p>
            <a:endParaRPr lang="pt-B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Os procedimentos licitatórios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autuados até 31 de março de 2023 e cujos editais sejam publicados até 31 de julho de 2023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, com fundamento nas Leis 8.666/1993, 10.520/2002 e 12.462/2011 permanecem por elas regidos, bem como as atas de registro de preços, instrumentos contratuais e eventuais aditamentos contratuais decorrentes de tais procedimentos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57262" y="174571"/>
            <a:ext cx="9820275" cy="1655762"/>
          </a:xfrm>
        </p:spPr>
        <p:txBody>
          <a:bodyPr>
            <a:normAutofit/>
          </a:bodyPr>
          <a:lstStyle/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Governo do Estado do Espírito Santo </a:t>
            </a:r>
          </a:p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Secretaria de Estado de Gestão e Recursos Humanos </a:t>
            </a:r>
          </a:p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Subsecretaria de Estado de Administração Geral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b="24805"/>
          <a:stretch/>
        </p:blipFill>
        <p:spPr>
          <a:xfrm>
            <a:off x="0" y="93973"/>
            <a:ext cx="1109664" cy="743811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0" y="87588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1109664" y="913985"/>
            <a:ext cx="909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r>
              <a:rPr lang="pt-BR" sz="20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 Regras de transição</a:t>
            </a:r>
            <a:endParaRPr lang="pt-BR" sz="2000" dirty="0">
              <a:solidFill>
                <a:srgbClr val="00206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7577" y="1314095"/>
            <a:ext cx="116425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Dispensa de licitação por valor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pela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8.666/93:</a:t>
            </a:r>
          </a:p>
          <a:p>
            <a:endParaRPr lang="pt-B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Os procedimentos de dispensa de licitação,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com fulcro no inc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 II do art. 24 da Lei 8.666/93, cuja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Cotação Eletrônica tenha sido autuada até 31 de março de 2023 e publicada no SIGA até 31 de julho de 2023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permanecem regidos pela referida Lei, bem como os instrumentos contratuais e eventuais aditamentos contratuais decorrentes de tais procedimentos.</a:t>
            </a:r>
            <a:endParaRPr lang="pt-B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84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57262" y="174571"/>
            <a:ext cx="9820275" cy="1655762"/>
          </a:xfrm>
        </p:spPr>
        <p:txBody>
          <a:bodyPr>
            <a:normAutofit/>
          </a:bodyPr>
          <a:lstStyle/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Governo do Estado do Espírito Santo </a:t>
            </a:r>
          </a:p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Secretaria de Estado de Gestão e Recursos Humanos </a:t>
            </a:r>
          </a:p>
          <a:p>
            <a:pPr algn="l">
              <a:lnSpc>
                <a:spcPct val="5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Subsecretaria de Estado de Administração Geral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b="24805"/>
          <a:stretch/>
        </p:blipFill>
        <p:spPr>
          <a:xfrm>
            <a:off x="0" y="93973"/>
            <a:ext cx="1109664" cy="743811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0" y="875884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1109664" y="913985"/>
            <a:ext cx="909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r>
              <a:rPr lang="pt-BR" sz="20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 Regras de transição</a:t>
            </a:r>
            <a:endParaRPr lang="pt-BR" sz="2000" dirty="0">
              <a:solidFill>
                <a:srgbClr val="00206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7577" y="1314095"/>
            <a:ext cx="116425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Contratação direta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pela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8.666/93:</a:t>
            </a:r>
          </a:p>
          <a:p>
            <a:endParaRPr lang="pt-B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Os procedimentos de dispensa de licitação com fulcro nos demais incisos do art. 24 e no art. 17 e as inexigibilidades com base no art. 25 da Lei 8.666/93, cuja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autuação ocorra até 31 de março de 2023 e a ratificação tenha sido exarada até o dia 31 de julho de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permanecem regidos pela referida Lei, bem como os instrumentos contratuais e eventuais aditamentos contratuais decorrentes de tais procedimentos.</a:t>
            </a:r>
            <a:endParaRPr lang="pt-B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5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1824</Words>
  <Application>Microsoft Office PowerPoint</Application>
  <PresentationFormat>Widescreen</PresentationFormat>
  <Paragraphs>241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Arial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Walter Rocha Sarmento Junior</dc:creator>
  <cp:lastModifiedBy>Heloiza da Rocha Rodrigues</cp:lastModifiedBy>
  <cp:revision>99</cp:revision>
  <dcterms:created xsi:type="dcterms:W3CDTF">2023-02-03T12:41:50Z</dcterms:created>
  <dcterms:modified xsi:type="dcterms:W3CDTF">2023-02-16T14:20:57Z</dcterms:modified>
</cp:coreProperties>
</file>