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80" r:id="rId2"/>
    <p:sldId id="275" r:id="rId3"/>
    <p:sldId id="281" r:id="rId4"/>
    <p:sldId id="276" r:id="rId5"/>
    <p:sldId id="279" r:id="rId6"/>
    <p:sldId id="274" r:id="rId7"/>
  </p:sldIdLst>
  <p:sldSz cx="9144000" cy="6858000" type="screen4x3"/>
  <p:notesSz cx="6883400" cy="9906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76" autoAdjust="0"/>
  </p:normalViewPr>
  <p:slideViewPr>
    <p:cSldViewPr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9000" y="0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D1CF9BC6-BFC1-4659-939A-D61D36156C86}" type="datetimeFigureOut">
              <a:rPr lang="pt-BR" smtClean="0"/>
              <a:pPr/>
              <a:t>20/12/2012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9000" y="9408981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0F439242-7BEC-4A30-8291-B8BBF99A9C9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9096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8900" y="0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26C67-8EE4-4F9C-AD8B-45311745E292}" type="datetimeFigureOut">
              <a:rPr lang="pt-BR" smtClean="0"/>
              <a:pPr/>
              <a:t>20/12/2012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652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975" y="4705350"/>
            <a:ext cx="550545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8900" y="9409113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A3F85-BEC6-449C-9DB5-BA898C19C5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4152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A3F85-BEC6-449C-9DB5-BA898C19C54D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8218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A3F85-BEC6-449C-9DB5-BA898C19C54D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F61B7-73E9-4437-9186-ACBAD18143AF}" type="datetime1">
              <a:rPr lang="pt-BR" smtClean="0"/>
              <a:pPr>
                <a:defRPr/>
              </a:pPr>
              <a:t>20/12/2012</a:t>
            </a:fld>
            <a:endParaRPr lang="pt-BR"/>
          </a:p>
        </p:txBody>
      </p:sp>
      <p:sp>
        <p:nvSpPr>
          <p:cNvPr id="5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C0E17-81E2-4BDF-84E2-57EE096FEBC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50F14-D5CB-4758-802A-ABCA6D43FBFA}" type="datetime1">
              <a:rPr lang="pt-BR" smtClean="0"/>
              <a:pPr>
                <a:defRPr/>
              </a:pPr>
              <a:t>20/12/2012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3C022-0AE0-4CA1-B21A-61F4169DDF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26C56-0BBF-4F0F-86C1-7598127256F4}" type="datetime1">
              <a:rPr lang="pt-BR" smtClean="0"/>
              <a:pPr>
                <a:defRPr/>
              </a:pPr>
              <a:t>20/12/2012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77EE1-4BAA-49A4-8036-029078E556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16AC1-E141-437B-AC43-1192686E9DCA}" type="datetime1">
              <a:rPr lang="pt-BR" smtClean="0"/>
              <a:pPr>
                <a:defRPr/>
              </a:pPr>
              <a:t>20/12/2012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05C78-21FA-4716-A790-2C225CC48D6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46A60-758E-4DBD-AE75-E43EEC03A6F3}" type="datetime1">
              <a:rPr lang="pt-BR" smtClean="0"/>
              <a:pPr>
                <a:defRPr/>
              </a:pPr>
              <a:t>20/12/2012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4CAC3-6FDC-4BE7-9B99-FF60546DC8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50CED-3567-4C24-97A2-025262312585}" type="datetime1">
              <a:rPr lang="pt-BR" smtClean="0"/>
              <a:pPr>
                <a:defRPr/>
              </a:pPr>
              <a:t>20/12/2012</a:t>
            </a:fld>
            <a:endParaRPr lang="pt-BR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F1862-7513-413F-8596-48BDAAE3BA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16A81-93C0-4260-9ED4-9D40B8CBCF31}" type="datetime1">
              <a:rPr lang="pt-BR" smtClean="0"/>
              <a:pPr>
                <a:defRPr/>
              </a:pPr>
              <a:t>20/12/2012</a:t>
            </a:fld>
            <a:endParaRPr lang="pt-BR"/>
          </a:p>
        </p:txBody>
      </p:sp>
      <p:sp>
        <p:nvSpPr>
          <p:cNvPr id="8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61CBB-B518-480E-98D9-B74007491F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F8D88-5A83-43F9-8229-4AA31FC9F18B}" type="datetime1">
              <a:rPr lang="pt-BR" smtClean="0"/>
              <a:pPr>
                <a:defRPr/>
              </a:pPr>
              <a:t>20/12/2012</a:t>
            </a:fld>
            <a:endParaRPr lang="pt-BR"/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074AF-8395-4E4B-B20F-4C8BD5A9B5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7FB71-4DAE-491B-90F8-D26C2744098A}" type="datetime1">
              <a:rPr lang="pt-BR" smtClean="0"/>
              <a:pPr>
                <a:defRPr/>
              </a:pPr>
              <a:t>20/12/2012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651CA-3AD7-49DA-8866-402E17A0FD7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D1668-FAB2-4EB7-BFBB-F74627FAF617}" type="datetime1">
              <a:rPr lang="pt-BR" smtClean="0"/>
              <a:pPr>
                <a:defRPr/>
              </a:pPr>
              <a:t>20/12/2012</a:t>
            </a:fld>
            <a:endParaRPr lang="pt-BR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DCCBC-3C57-4DE5-99B6-668D74F595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com Único Canto Aparado e Arredondado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riângulo retângulo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rma liv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3DDE1-8D75-4A39-85DE-1750EB861C37}" type="datetime1">
              <a:rPr lang="pt-BR" smtClean="0"/>
              <a:pPr>
                <a:defRPr/>
              </a:pPr>
              <a:t>20/12/2012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BA6D0-508C-4499-A3FE-C52F3C6AE5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Espaço Reservado para Títu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9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337AEE8-B6A8-412B-99B3-A0C36EAD01E1}" type="datetime1">
              <a:rPr lang="pt-BR" smtClean="0"/>
              <a:pPr>
                <a:defRPr/>
              </a:pPr>
              <a:t>20/12/2012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B02857-B5E4-4B2A-A6AA-95EE375D2F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1033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8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9" r:id="rId9"/>
    <p:sldLayoutId id="2147483695" r:id="rId10"/>
    <p:sldLayoutId id="214748369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ras.es.gov.b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128792" cy="352839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500" i="1" dirty="0" smtClean="0">
                <a:solidFill>
                  <a:schemeClr val="tx1"/>
                </a:solidFill>
              </a:rPr>
              <a:t>CONTRATO CORPORATIVO </a:t>
            </a:r>
            <a:br>
              <a:rPr lang="pt-BR" sz="4500" i="1" dirty="0" smtClean="0">
                <a:solidFill>
                  <a:schemeClr val="tx1"/>
                </a:solidFill>
              </a:rPr>
            </a:br>
            <a:r>
              <a:rPr lang="pt-BR" sz="4500" i="1" dirty="0" smtClean="0">
                <a:solidFill>
                  <a:schemeClr val="tx1"/>
                </a:solidFill>
              </a:rPr>
              <a:t>N.º 013/2012/SEGER</a:t>
            </a:r>
            <a:br>
              <a:rPr lang="pt-BR" sz="4500" i="1" dirty="0" smtClean="0">
                <a:solidFill>
                  <a:schemeClr val="tx1"/>
                </a:solidFill>
              </a:rPr>
            </a:br>
            <a:r>
              <a:rPr lang="pt-BR" sz="4500" i="1" dirty="0" smtClean="0">
                <a:solidFill>
                  <a:schemeClr val="tx1"/>
                </a:solidFill>
              </a:rPr>
              <a:t/>
            </a:r>
            <a:br>
              <a:rPr lang="pt-BR" sz="4500" i="1" dirty="0" smtClean="0">
                <a:solidFill>
                  <a:schemeClr val="tx1"/>
                </a:solidFill>
              </a:rPr>
            </a:br>
            <a:r>
              <a:rPr lang="pt-BR" sz="4500" i="1" dirty="0" smtClean="0">
                <a:solidFill>
                  <a:schemeClr val="tx1"/>
                </a:solidFill>
              </a:rPr>
              <a:t>TELEFONIA FIXA</a:t>
            </a:r>
            <a:endParaRPr lang="pt-BR" sz="4500" i="1" dirty="0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074AF-8395-4E4B-B20F-4C8BD5A9B55A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  <p:pic>
        <p:nvPicPr>
          <p:cNvPr id="10242" name="Picture 2" descr="http://www.faetec.rj.gov.br/ouvidoria/images/icone-do-telefo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581128"/>
            <a:ext cx="2699792" cy="20162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896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5328592"/>
          </a:xfrm>
        </p:spPr>
        <p:txBody>
          <a:bodyPr numCol="1"/>
          <a:lstStyle/>
          <a:p>
            <a:pPr>
              <a:buNone/>
            </a:pPr>
            <a:r>
              <a:rPr lang="pt-BR" sz="1400" b="1" dirty="0" smtClean="0">
                <a:solidFill>
                  <a:srgbClr val="FF0000"/>
                </a:solidFill>
                <a:latin typeface="+mj-lt"/>
              </a:rPr>
              <a:t> 1</a:t>
            </a:r>
            <a:r>
              <a:rPr lang="pt-BR" sz="1400" b="1" dirty="0" smtClean="0">
                <a:solidFill>
                  <a:srgbClr val="FF0000"/>
                </a:solidFill>
                <a:latin typeface="Calibri"/>
              </a:rPr>
              <a:t>º PASSO – </a:t>
            </a:r>
            <a:r>
              <a:rPr lang="pt-BR" sz="1400" dirty="0" smtClean="0">
                <a:latin typeface="+mj-lt"/>
              </a:rPr>
              <a:t>Autuar o processo;</a:t>
            </a:r>
          </a:p>
          <a:p>
            <a:pPr>
              <a:buNone/>
            </a:pPr>
            <a:r>
              <a:rPr lang="pt-BR" sz="1400" b="1" dirty="0" smtClean="0">
                <a:solidFill>
                  <a:srgbClr val="FF0000"/>
                </a:solidFill>
                <a:latin typeface="Calibri"/>
              </a:rPr>
              <a:t> 2º PASSO – </a:t>
            </a:r>
            <a:r>
              <a:rPr lang="pt-BR" sz="1400" dirty="0" smtClean="0">
                <a:latin typeface="+mj-lt"/>
              </a:rPr>
              <a:t> Anexar os </a:t>
            </a:r>
            <a:r>
              <a:rPr lang="pt-BR" sz="1400" b="1" dirty="0" smtClean="0">
                <a:latin typeface="+mj-lt"/>
              </a:rPr>
              <a:t>documentos</a:t>
            </a:r>
            <a:r>
              <a:rPr lang="pt-BR" sz="1400" dirty="0" smtClean="0">
                <a:latin typeface="+mj-lt"/>
              </a:rPr>
              <a:t> disponibilizados no sítio</a:t>
            </a:r>
            <a:r>
              <a:rPr lang="pt-BR" sz="14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pt-BR" sz="1800" b="1" dirty="0" smtClean="0">
                <a:solidFill>
                  <a:srgbClr val="0000FF"/>
                </a:solidFill>
                <a:latin typeface="+mj-lt"/>
              </a:rPr>
              <a:t>www.compras.es.gov.br</a:t>
            </a:r>
            <a:r>
              <a:rPr lang="pt-BR" sz="1400" dirty="0" smtClean="0">
                <a:latin typeface="+mj-lt"/>
              </a:rPr>
              <a:t>, em </a:t>
            </a:r>
            <a:r>
              <a:rPr lang="pt-BR" sz="1800" b="1" i="1" dirty="0" smtClean="0">
                <a:latin typeface="+mj-lt"/>
              </a:rPr>
              <a:t>Contratos Corporativos – “NOVO” Contratação de Telefonia Fixa:</a:t>
            </a:r>
          </a:p>
          <a:p>
            <a:pPr>
              <a:buNone/>
            </a:pPr>
            <a:endParaRPr lang="pt-BR" sz="1800" b="1" i="1" dirty="0" smtClean="0">
              <a:solidFill>
                <a:srgbClr val="00B050"/>
              </a:solidFill>
              <a:latin typeface="+mj-lt"/>
            </a:endParaRPr>
          </a:p>
          <a:p>
            <a:pPr>
              <a:buNone/>
            </a:pPr>
            <a:r>
              <a:rPr lang="pt-BR" sz="1400" b="1" i="1" dirty="0" smtClean="0">
                <a:solidFill>
                  <a:srgbClr val="7030A0"/>
                </a:solidFill>
                <a:latin typeface="+mj-lt"/>
              </a:rPr>
              <a:t> </a:t>
            </a:r>
          </a:p>
          <a:p>
            <a:pPr>
              <a:buNone/>
            </a:pPr>
            <a:r>
              <a:rPr lang="pt-BR" sz="1400" dirty="0" smtClean="0">
                <a:latin typeface="+mj-lt"/>
              </a:rPr>
              <a:t> </a:t>
            </a:r>
            <a:endParaRPr lang="pt-BR" sz="1400" b="1" i="1" dirty="0" smtClean="0">
              <a:latin typeface="+mj-lt"/>
            </a:endParaRPr>
          </a:p>
          <a:p>
            <a:pPr algn="r">
              <a:buNone/>
            </a:pPr>
            <a:r>
              <a:rPr lang="pt-BR" sz="1400" dirty="0" smtClean="0">
                <a:latin typeface="+mj-lt"/>
              </a:rPr>
              <a:t> 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571604" y="785794"/>
            <a:ext cx="589045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pt-BR" sz="2400" dirty="0" smtClean="0">
                <a:latin typeface="+mj-lt"/>
              </a:rPr>
              <a:t>ORIENTAÇÕES PARA INSTRUÇÃO PROCESSUAL</a:t>
            </a:r>
            <a:endParaRPr lang="pt-BR" sz="2400" dirty="0">
              <a:latin typeface="+mj-lt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928662" y="2571744"/>
          <a:ext cx="7056784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6784"/>
              </a:tblGrid>
              <a:tr h="288032">
                <a:tc>
                  <a:txBody>
                    <a:bodyPr/>
                    <a:lstStyle/>
                    <a:p>
                      <a:r>
                        <a:rPr kumimoji="0" lang="pt-BR" sz="1300" b="1" i="1" kern="1200" dirty="0" smtClean="0"/>
                        <a:t>- EDITAL DE PREGÃO PRESENCIAL 002/2012/SEGER;</a:t>
                      </a:r>
                      <a:endParaRPr lang="pt-BR" sz="1300" b="1" i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300" b="1" i="1" kern="1200" dirty="0" smtClean="0"/>
                        <a:t>-  AVISO DE RESULTADO DO PREGÃO;</a:t>
                      </a: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i="1" dirty="0" smtClean="0"/>
                        <a:t>-  </a:t>
                      </a:r>
                      <a:r>
                        <a:rPr kumimoji="0" lang="pt-BR" sz="1300" b="1" i="1" kern="1200" dirty="0" smtClean="0"/>
                        <a:t>EDITAL</a:t>
                      </a:r>
                      <a:endParaRPr lang="pt-BR" sz="1300" b="1" i="1" dirty="0" smtClean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i="1" dirty="0" smtClean="0"/>
                        <a:t>- </a:t>
                      </a:r>
                      <a:r>
                        <a:rPr kumimoji="0" lang="pt-BR" sz="1300" b="1" i="1" kern="1200" dirty="0" smtClean="0"/>
                        <a:t>PROPOSTA COMERCIAL DA EMPRESA</a:t>
                      </a:r>
                      <a:endParaRPr kumimoji="0" lang="pt-BR" sz="13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i="1" dirty="0" smtClean="0"/>
                        <a:t>- </a:t>
                      </a:r>
                      <a:r>
                        <a:rPr kumimoji="0" lang="pt-BR" sz="1300" b="1" i="1" kern="1200" dirty="0" smtClean="0"/>
                        <a:t>CONTRATO CORPORATIVO ASSINADO;</a:t>
                      </a:r>
                      <a:endParaRPr kumimoji="0" lang="pt-BR" sz="13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300" b="1" i="1" kern="1200" dirty="0" smtClean="0"/>
                        <a:t> - DADOS COMPLEMENTARES;</a:t>
                      </a:r>
                      <a:endParaRPr lang="pt-BR" sz="1300" b="1" i="1" dirty="0" smtClean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300" b="1" i="1" kern="1200" dirty="0" smtClean="0"/>
                        <a:t> - MINUTA DO TERMO DE ADESÃO;</a:t>
                      </a:r>
                      <a:endParaRPr lang="pt-BR" sz="1300" b="1" i="1" dirty="0" smtClean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300" b="1" i="1" kern="1200" dirty="0" smtClean="0"/>
                        <a:t>-  TABELA DE VALORES/DOTAÇÕES DOS ÓRGÃOS</a:t>
                      </a:r>
                      <a:endParaRPr lang="pt-BR" sz="1300" b="1" i="1" dirty="0" smtClean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i="1" dirty="0" smtClean="0"/>
                        <a:t>-  PUBLICAÇÃO DO CONTRATO</a:t>
                      </a:r>
                      <a:endParaRPr lang="pt-BR" sz="1300" b="1" i="1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300" b="1" i="1" kern="1200" dirty="0" smtClean="0"/>
                        <a:t> - MODELO DE PUBLICAÇÃO DO TERMO DE ADESÃO;</a:t>
                      </a:r>
                      <a:endParaRPr lang="pt-BR" sz="1300" b="1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05C78-21FA-4716-A790-2C225CC48D64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304800" y="1556792"/>
            <a:ext cx="1371600" cy="97632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400" dirty="0">
                <a:latin typeface="+mj-lt"/>
              </a:rPr>
              <a:t>PUBLICAÇÃO DO CONTRATO CORPORATIVO (</a:t>
            </a:r>
            <a:r>
              <a:rPr lang="pt-BR" sz="1400" dirty="0" smtClean="0">
                <a:latin typeface="+mj-lt"/>
              </a:rPr>
              <a:t>27/12/2012</a:t>
            </a:r>
            <a:r>
              <a:rPr lang="pt-BR" sz="1400" dirty="0">
                <a:latin typeface="+mj-lt"/>
              </a:rPr>
              <a:t>)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304800" y="2996952"/>
            <a:ext cx="1371600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sz="1400" dirty="0">
                <a:latin typeface="+mj-lt"/>
              </a:rPr>
              <a:t>REALIZAR RESERVA ORÇAMENTÁRIA 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304800" y="4437112"/>
            <a:ext cx="1371600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sz="1400" dirty="0">
                <a:latin typeface="+mj-lt"/>
              </a:rPr>
              <a:t>EMITIR EMPENHO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04800" y="5733256"/>
            <a:ext cx="1371600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sz="1400" dirty="0">
                <a:latin typeface="+mj-lt"/>
              </a:rPr>
              <a:t>COMPLETAR TERMO DE ADESÃO </a:t>
            </a:r>
            <a:r>
              <a:rPr lang="pt-BR" sz="1400" dirty="0" smtClean="0">
                <a:latin typeface="+mj-lt"/>
              </a:rPr>
              <a:t>CORPORATIVO</a:t>
            </a:r>
            <a:endParaRPr lang="pt-BR" sz="1400" dirty="0">
              <a:latin typeface="+mj-lt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3940448" y="5835352"/>
            <a:ext cx="1371600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sz="1400" dirty="0">
                <a:latin typeface="+mj-lt"/>
              </a:rPr>
              <a:t>COLHER </a:t>
            </a:r>
            <a:r>
              <a:rPr lang="pt-BR" sz="1400" dirty="0" smtClean="0">
                <a:latin typeface="+mj-lt"/>
              </a:rPr>
              <a:t>ASSINATURA</a:t>
            </a:r>
            <a:endParaRPr lang="pt-BR" sz="1400" dirty="0">
              <a:latin typeface="+mj-lt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940448" y="4683224"/>
            <a:ext cx="1371600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sz="1400" dirty="0">
                <a:latin typeface="+mj-lt"/>
              </a:rPr>
              <a:t>PUBLICAR A ADESÃO </a:t>
            </a:r>
            <a:r>
              <a:rPr lang="pt-BR" sz="1400" dirty="0" smtClean="0">
                <a:latin typeface="+mj-lt"/>
              </a:rPr>
              <a:t>CORPORATIVO</a:t>
            </a:r>
            <a:endParaRPr lang="pt-BR" sz="1400" dirty="0">
              <a:latin typeface="+mj-lt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6397898" y="1844824"/>
            <a:ext cx="1409700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sz="1400" dirty="0">
                <a:latin typeface="+mj-lt"/>
              </a:rPr>
              <a:t>FISCALIZAR A ADESÃO CORPORATIVA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3446735" y="1709936"/>
            <a:ext cx="2362200" cy="1143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sz="1400" dirty="0">
                <a:latin typeface="+mj-lt"/>
              </a:rPr>
              <a:t>REMETER </a:t>
            </a:r>
            <a:r>
              <a:rPr lang="pt-BR" sz="1400" dirty="0" smtClean="0">
                <a:latin typeface="+mj-lt"/>
              </a:rPr>
              <a:t>PUBLICAÇÃO DA ADESÃO À </a:t>
            </a:r>
            <a:r>
              <a:rPr lang="pt-BR" sz="1400" dirty="0">
                <a:latin typeface="+mj-lt"/>
              </a:rPr>
              <a:t>SEGER, JUNTAMENTE COM O ATO DE DESIGNAÇÃO DO FISCAL</a:t>
            </a:r>
          </a:p>
        </p:txBody>
      </p:sp>
      <p:cxnSp>
        <p:nvCxnSpPr>
          <p:cNvPr id="19" name="Conector angulado 18"/>
          <p:cNvCxnSpPr/>
          <p:nvPr/>
        </p:nvCxnSpPr>
        <p:spPr>
          <a:xfrm rot="5400000">
            <a:off x="762001" y="2791917"/>
            <a:ext cx="457200" cy="31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angulado 19"/>
          <p:cNvCxnSpPr/>
          <p:nvPr/>
        </p:nvCxnSpPr>
        <p:spPr>
          <a:xfrm rot="5400000">
            <a:off x="647701" y="4130353"/>
            <a:ext cx="685800" cy="31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angulado 20"/>
          <p:cNvCxnSpPr/>
          <p:nvPr/>
        </p:nvCxnSpPr>
        <p:spPr>
          <a:xfrm rot="5400000">
            <a:off x="725538" y="5475263"/>
            <a:ext cx="495300" cy="31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ector angulado 22"/>
          <p:cNvCxnSpPr/>
          <p:nvPr/>
        </p:nvCxnSpPr>
        <p:spPr>
          <a:xfrm>
            <a:off x="1676400" y="6165304"/>
            <a:ext cx="2263775" cy="476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do 22"/>
          <p:cNvCxnSpPr/>
          <p:nvPr/>
        </p:nvCxnSpPr>
        <p:spPr>
          <a:xfrm rot="5400000" flipH="1" flipV="1">
            <a:off x="4472781" y="5650482"/>
            <a:ext cx="307975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angulado 23"/>
          <p:cNvCxnSpPr/>
          <p:nvPr/>
        </p:nvCxnSpPr>
        <p:spPr>
          <a:xfrm rot="5400000" flipH="1" flipV="1">
            <a:off x="4412456" y="4438029"/>
            <a:ext cx="428625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ector angulado 24"/>
          <p:cNvCxnSpPr/>
          <p:nvPr/>
        </p:nvCxnSpPr>
        <p:spPr>
          <a:xfrm rot="5400000" flipH="1" flipV="1">
            <a:off x="4364831" y="3166268"/>
            <a:ext cx="523875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tângulo 25"/>
          <p:cNvSpPr/>
          <p:nvPr/>
        </p:nvSpPr>
        <p:spPr>
          <a:xfrm>
            <a:off x="3940448" y="3459088"/>
            <a:ext cx="1371600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sz="1400" dirty="0">
                <a:latin typeface="+mj-lt"/>
              </a:rPr>
              <a:t>DESIGNAR FISCAL</a:t>
            </a:r>
          </a:p>
        </p:txBody>
      </p:sp>
      <p:cxnSp>
        <p:nvCxnSpPr>
          <p:cNvPr id="27" name="Conector angulado 26"/>
          <p:cNvCxnSpPr/>
          <p:nvPr/>
        </p:nvCxnSpPr>
        <p:spPr>
          <a:xfrm flipV="1">
            <a:off x="5808663" y="2204864"/>
            <a:ext cx="588962" cy="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CaixaDeTexto 32"/>
          <p:cNvSpPr txBox="1"/>
          <p:nvPr/>
        </p:nvSpPr>
        <p:spPr>
          <a:xfrm>
            <a:off x="2643174" y="900095"/>
            <a:ext cx="3927807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pt-BR" sz="2400" dirty="0">
                <a:latin typeface="+mj-lt"/>
              </a:rPr>
              <a:t>PASSO A PASSO PARA ADESÃO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961335" y="4071942"/>
            <a:ext cx="285752" cy="26193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 sz="1400" dirty="0">
              <a:latin typeface="+mj-lt"/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5961335" y="4429132"/>
            <a:ext cx="285752" cy="2619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sz="1400" dirty="0">
              <a:latin typeface="+mj-lt"/>
            </a:endParaRPr>
          </a:p>
        </p:txBody>
      </p:sp>
      <p:sp>
        <p:nvSpPr>
          <p:cNvPr id="5166" name="CaixaDeTexto 35"/>
          <p:cNvSpPr txBox="1">
            <a:spLocks noChangeArrowheads="1"/>
          </p:cNvSpPr>
          <p:nvPr/>
        </p:nvSpPr>
        <p:spPr bwMode="auto">
          <a:xfrm>
            <a:off x="6280150" y="4424363"/>
            <a:ext cx="8143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/>
              <a:t>SEGER</a:t>
            </a:r>
          </a:p>
        </p:txBody>
      </p:sp>
      <p:sp>
        <p:nvSpPr>
          <p:cNvPr id="5167" name="CaixaDeTexto 36"/>
          <p:cNvSpPr txBox="1">
            <a:spLocks noChangeArrowheads="1"/>
          </p:cNvSpPr>
          <p:nvPr/>
        </p:nvSpPr>
        <p:spPr bwMode="auto">
          <a:xfrm>
            <a:off x="6289675" y="4071938"/>
            <a:ext cx="15224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 dirty="0"/>
              <a:t>ÓRGÃO ADESO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149760" y="764704"/>
            <a:ext cx="1998304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pt-BR" sz="2400" dirty="0" smtClean="0">
                <a:latin typeface="+mj-lt"/>
              </a:rPr>
              <a:t>OBSERVAÇÕES</a:t>
            </a:r>
            <a:endParaRPr lang="pt-BR" sz="2400" dirty="0">
              <a:latin typeface="+mj-lt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 bwMode="auto">
          <a:xfrm>
            <a:off x="467544" y="1268760"/>
            <a:ext cx="822960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 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11560" y="-3374493"/>
            <a:ext cx="7992888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pt-BR" sz="1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pt-BR" sz="1600" b="1" i="1" dirty="0">
              <a:solidFill>
                <a:srgbClr val="FF0000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pt-BR" sz="1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pt-BR" sz="1600" b="1" i="1" dirty="0" smtClean="0">
              <a:solidFill>
                <a:srgbClr val="FF0000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pt-BR" sz="1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pt-BR" sz="1600" b="1" i="1" dirty="0" smtClean="0">
              <a:solidFill>
                <a:srgbClr val="FF0000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pt-BR" sz="1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pt-BR" sz="1600" b="1" i="1" dirty="0" smtClean="0">
              <a:solidFill>
                <a:srgbClr val="FF0000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pt-BR" sz="1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pt-BR" sz="1600" b="1" i="1" dirty="0" smtClean="0">
              <a:solidFill>
                <a:srgbClr val="FF0000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pt-BR" sz="1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pt-BR" sz="1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pt-BR" sz="1600" b="1" i="1" dirty="0" smtClean="0">
              <a:solidFill>
                <a:srgbClr val="FF0000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pt-BR" sz="1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pt-BR" sz="1600" b="1" i="1" dirty="0" smtClean="0">
              <a:solidFill>
                <a:srgbClr val="FF0000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pt-BR" sz="1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pt-BR" sz="1600" b="1" i="1" dirty="0" smtClean="0">
              <a:solidFill>
                <a:srgbClr val="FF0000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pt-BR" sz="1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pt-BR" sz="1600" b="1" i="1" dirty="0" smtClean="0">
              <a:solidFill>
                <a:srgbClr val="FF0000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pt-BR" sz="1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pt-BR" sz="1600" b="1" i="1" dirty="0" smtClean="0">
              <a:solidFill>
                <a:srgbClr val="FF0000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lvl="0" algn="just" eaLnBrk="0" hangingPunct="0">
              <a:tabLst>
                <a:tab pos="180975" algn="l"/>
              </a:tabLst>
            </a:pPr>
            <a:r>
              <a:rPr lang="pt-BR" sz="1600" b="1" i="1" dirty="0" smtClean="0">
                <a:solidFill>
                  <a:srgbClr val="FF0000"/>
                </a:solidFill>
                <a:ea typeface="Calibri" pitchFamily="34" charset="0"/>
                <a:cs typeface="Arial" pitchFamily="34" charset="0"/>
              </a:rPr>
              <a:t>OBS</a:t>
            </a:r>
            <a:r>
              <a:rPr lang="pt-BR" sz="1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Arial" pitchFamily="34" charset="0"/>
              </a:rPr>
              <a:t> </a:t>
            </a:r>
            <a:r>
              <a:rPr lang="pt-BR" sz="1600" b="1" i="1" dirty="0" smtClean="0">
                <a:solidFill>
                  <a:srgbClr val="FF0000"/>
                </a:solidFill>
                <a:ea typeface="Calibri" pitchFamily="34" charset="0"/>
                <a:cs typeface="Arial" pitchFamily="34" charset="0"/>
              </a:rPr>
              <a:t>1</a:t>
            </a:r>
            <a:r>
              <a:rPr lang="pt-BR" sz="1600" b="1" i="1" dirty="0" smtClean="0">
                <a:ea typeface="Calibri" pitchFamily="34" charset="0"/>
                <a:cs typeface="Arial" pitchFamily="34" charset="0"/>
              </a:rPr>
              <a:t> - O TERMO DE ADESÃO DEVERÁ SEGUIR A SEGUINTE TRAMITAÇÃO:</a:t>
            </a:r>
          </a:p>
          <a:p>
            <a:pPr lvl="0" algn="just" eaLnBrk="0" hangingPunct="0">
              <a:tabLst>
                <a:tab pos="180975" algn="l"/>
              </a:tabLst>
            </a:pPr>
            <a:endParaRPr lang="pt-BR" sz="1600" b="1" i="1" dirty="0" smtClean="0">
              <a:ea typeface="Calibri" pitchFamily="34" charset="0"/>
              <a:cs typeface="Arial" pitchFamily="34" charset="0"/>
            </a:endParaRPr>
          </a:p>
          <a:p>
            <a:pPr lvl="0" algn="just" eaLnBrk="0" hangingPunct="0">
              <a:tabLst>
                <a:tab pos="180975" algn="l"/>
              </a:tabLst>
            </a:pPr>
            <a:r>
              <a:rPr lang="pt-BR" sz="1600" b="1" i="1" dirty="0" smtClean="0">
                <a:ea typeface="Calibri" pitchFamily="34" charset="0"/>
                <a:cs typeface="Arial" pitchFamily="34" charset="0"/>
              </a:rPr>
              <a:t>-     </a:t>
            </a:r>
            <a:r>
              <a:rPr lang="pt-BR" sz="1600" b="1" dirty="0" smtClean="0">
                <a:ea typeface="Calibri" pitchFamily="34" charset="0"/>
                <a:cs typeface="Arial" pitchFamily="34" charset="0"/>
              </a:rPr>
              <a:t>Extrair modelo no (site compras) sítio</a:t>
            </a:r>
            <a:r>
              <a:rPr lang="pt-BR" sz="1600" b="1" dirty="0" smtClean="0">
                <a:solidFill>
                  <a:srgbClr val="00B050"/>
                </a:solidFill>
                <a:ea typeface="Calibri" pitchFamily="34" charset="0"/>
                <a:cs typeface="Arial" pitchFamily="34" charset="0"/>
              </a:rPr>
              <a:t>: </a:t>
            </a:r>
            <a:r>
              <a:rPr lang="pt-BR" sz="1600" b="1" dirty="0" smtClean="0">
                <a:ea typeface="Calibri" pitchFamily="34" charset="0"/>
                <a:cs typeface="Arial" pitchFamily="34" charset="0"/>
                <a:hlinkClick r:id="rId3"/>
              </a:rPr>
              <a:t>www.compras.es.gov.br</a:t>
            </a:r>
            <a:r>
              <a:rPr lang="pt-BR" sz="1600" b="1" dirty="0" smtClean="0">
                <a:ea typeface="Calibri" pitchFamily="34" charset="0"/>
                <a:cs typeface="Arial" pitchFamily="34" charset="0"/>
              </a:rPr>
              <a:t>;</a:t>
            </a:r>
            <a:endParaRPr lang="pt-BR" sz="1600" b="1" dirty="0" smtClean="0">
              <a:cs typeface="Arial" pitchFamily="34" charset="0"/>
            </a:endParaRPr>
          </a:p>
          <a:p>
            <a:pPr marL="285750" lvl="0" indent="-285750" algn="just" eaLnBrk="0" hangingPunct="0">
              <a:buFontTx/>
              <a:buChar char="-"/>
              <a:tabLst>
                <a:tab pos="180975" algn="l"/>
              </a:tabLst>
            </a:pPr>
            <a:r>
              <a:rPr lang="pt-BR" sz="1600" b="1" dirty="0" smtClean="0">
                <a:ea typeface="Calibri" pitchFamily="34" charset="0"/>
                <a:cs typeface="Arial" pitchFamily="34" charset="0"/>
              </a:rPr>
              <a:t>Preenchimento pelo órgão, inclusive com seus valores e dotações orçamentárias constantes do Anexo VIII do Contrato,  </a:t>
            </a:r>
            <a:r>
              <a:rPr lang="pt-BR" sz="1600" b="1" u="sng" dirty="0" smtClean="0">
                <a:ea typeface="Calibri" pitchFamily="34" charset="0"/>
                <a:cs typeface="Arial" pitchFamily="34" charset="0"/>
              </a:rPr>
              <a:t>não podendo haver alterações nos valores ali constantes</a:t>
            </a:r>
            <a:r>
              <a:rPr lang="pt-BR" sz="1600" b="1" dirty="0" smtClean="0">
                <a:ea typeface="Calibri" pitchFamily="34" charset="0"/>
                <a:cs typeface="Arial" pitchFamily="34" charset="0"/>
              </a:rPr>
              <a:t>;</a:t>
            </a:r>
          </a:p>
          <a:p>
            <a:pPr marL="285750" lvl="0" indent="-285750" algn="just" eaLnBrk="0" hangingPunct="0">
              <a:buFontTx/>
              <a:buChar char="-"/>
              <a:tabLst>
                <a:tab pos="180975" algn="l"/>
              </a:tabLst>
            </a:pPr>
            <a:r>
              <a:rPr lang="pt-BR" sz="1600" b="1" dirty="0" smtClean="0">
                <a:ea typeface="Calibri" pitchFamily="34" charset="0"/>
                <a:cs typeface="Arial" pitchFamily="34" charset="0"/>
              </a:rPr>
              <a:t>O órgão deverá imprimir (03 vias) e colher a assinatura do seu ordenador de despesas e encaminhar para GECOV/SEGER;</a:t>
            </a:r>
          </a:p>
          <a:p>
            <a:pPr marL="285750" lvl="0" indent="-285750" algn="just" eaLnBrk="0" hangingPunct="0">
              <a:buFontTx/>
              <a:buChar char="-"/>
              <a:tabLst>
                <a:tab pos="180975" algn="l"/>
              </a:tabLst>
            </a:pPr>
            <a:r>
              <a:rPr lang="pt-BR" sz="1600" b="1" dirty="0" smtClean="0">
                <a:ea typeface="Calibri" pitchFamily="34" charset="0"/>
                <a:cs typeface="Arial" pitchFamily="34" charset="0"/>
              </a:rPr>
              <a:t>A SEGER colherá a assinatura da empresa e do Secretário (SEGER) e fará a devolução de 01(uma) via ao órgão </a:t>
            </a:r>
            <a:r>
              <a:rPr lang="pt-BR" sz="1600" b="1" dirty="0" err="1" smtClean="0">
                <a:ea typeface="Calibri" pitchFamily="34" charset="0"/>
                <a:cs typeface="Arial" pitchFamily="34" charset="0"/>
              </a:rPr>
              <a:t>adeso</a:t>
            </a:r>
            <a:r>
              <a:rPr lang="pt-BR" sz="1600" b="1" dirty="0" smtClean="0">
                <a:ea typeface="Calibri" pitchFamily="34" charset="0"/>
                <a:cs typeface="Arial" pitchFamily="34" charset="0"/>
              </a:rPr>
              <a:t>;</a:t>
            </a:r>
          </a:p>
          <a:p>
            <a:pPr marL="285750" lvl="0" indent="-285750" algn="just" eaLnBrk="0" hangingPunct="0">
              <a:buFontTx/>
              <a:buChar char="-"/>
              <a:tabLst>
                <a:tab pos="180975" algn="l"/>
              </a:tabLst>
            </a:pPr>
            <a:r>
              <a:rPr lang="pt-BR" sz="1600" b="1" dirty="0" smtClean="0">
                <a:ea typeface="Calibri" pitchFamily="34" charset="0"/>
                <a:cs typeface="Arial" pitchFamily="34" charset="0"/>
              </a:rPr>
              <a:t>O órgão </a:t>
            </a:r>
            <a:r>
              <a:rPr lang="pt-BR" sz="1600" b="1" dirty="0" err="1" smtClean="0">
                <a:ea typeface="Calibri" pitchFamily="34" charset="0"/>
                <a:cs typeface="Arial" pitchFamily="34" charset="0"/>
              </a:rPr>
              <a:t>adeso</a:t>
            </a:r>
            <a:r>
              <a:rPr lang="pt-BR" sz="1600" b="1" dirty="0" smtClean="0">
                <a:ea typeface="Calibri" pitchFamily="34" charset="0"/>
                <a:cs typeface="Arial" pitchFamily="34" charset="0"/>
              </a:rPr>
              <a:t> deverá providenciar a publicação no Diário Oficial do Estado, e encaminhar à GECOV/SEGER  a respectiva publicação. Av. Governador </a:t>
            </a:r>
            <a:r>
              <a:rPr lang="pt-BR" sz="1600" b="1" dirty="0" err="1" smtClean="0">
                <a:ea typeface="Calibri" pitchFamily="34" charset="0"/>
                <a:cs typeface="Arial" pitchFamily="34" charset="0"/>
              </a:rPr>
              <a:t>Bley</a:t>
            </a:r>
            <a:r>
              <a:rPr lang="pt-BR" sz="1600" b="1" dirty="0" smtClean="0">
                <a:ea typeface="Calibri" pitchFamily="34" charset="0"/>
                <a:cs typeface="Arial" pitchFamily="34" charset="0"/>
              </a:rPr>
              <a:t>, 236, Ed. Fábio </a:t>
            </a:r>
            <a:r>
              <a:rPr lang="pt-BR" sz="1600" b="1" dirty="0" err="1" smtClean="0">
                <a:ea typeface="Calibri" pitchFamily="34" charset="0"/>
                <a:cs typeface="Arial" pitchFamily="34" charset="0"/>
              </a:rPr>
              <a:t>Ruschi</a:t>
            </a:r>
            <a:r>
              <a:rPr lang="pt-BR" sz="1600" b="1" dirty="0" smtClean="0">
                <a:ea typeface="Calibri" pitchFamily="34" charset="0"/>
                <a:cs typeface="Arial" pitchFamily="34" charset="0"/>
              </a:rPr>
              <a:t>, 1º andar, Ala Mar.</a:t>
            </a:r>
          </a:p>
          <a:p>
            <a:pPr marL="285750" indent="-285750" algn="just" eaLnBrk="0" hangingPunct="0">
              <a:buFontTx/>
              <a:buChar char="-"/>
              <a:tabLst>
                <a:tab pos="180975" algn="l"/>
              </a:tabLst>
            </a:pPr>
            <a:endParaRPr lang="pt-BR" sz="1600" b="1" dirty="0" smtClean="0">
              <a:ea typeface="Calibri" pitchFamily="34" charset="0"/>
              <a:cs typeface="Arial" pitchFamily="34" charset="0"/>
            </a:endParaRPr>
          </a:p>
          <a:p>
            <a:pPr marL="285750" lvl="0" indent="-285750" algn="just" eaLnBrk="0" hangingPunct="0">
              <a:buFontTx/>
              <a:buChar char="-"/>
              <a:tabLst>
                <a:tab pos="180975" algn="l"/>
              </a:tabLst>
            </a:pPr>
            <a:r>
              <a:rPr lang="pt-BR" sz="1600" b="1" i="1" dirty="0" smtClean="0">
                <a:solidFill>
                  <a:srgbClr val="FF0000"/>
                </a:solidFill>
                <a:ea typeface="Calibri" pitchFamily="34" charset="0"/>
                <a:cs typeface="Arial" pitchFamily="34" charset="0"/>
              </a:rPr>
              <a:t>OBS 2 </a:t>
            </a:r>
            <a:r>
              <a:rPr lang="pt-BR" sz="1600" b="1" i="1" dirty="0" smtClean="0">
                <a:ea typeface="Calibri" pitchFamily="34" charset="0"/>
                <a:cs typeface="Arial" pitchFamily="34" charset="0"/>
              </a:rPr>
              <a:t>- PODERÃO SER ANEXADOS OUTROS DOCUMENTOS QUE O ÓRGÃO JULGAR PERTINENTES;</a:t>
            </a:r>
          </a:p>
          <a:p>
            <a:pPr marL="285750" indent="-285750" algn="just" eaLnBrk="0" hangingPunct="0">
              <a:buFontTx/>
              <a:buChar char="-"/>
              <a:tabLst>
                <a:tab pos="180975" algn="l"/>
              </a:tabLst>
            </a:pPr>
            <a:endParaRPr lang="pt-BR" sz="1600" b="1" dirty="0" smtClean="0">
              <a:ea typeface="Calibri" pitchFamily="34" charset="0"/>
              <a:cs typeface="Arial" pitchFamily="34" charset="0"/>
            </a:endParaRPr>
          </a:p>
          <a:p>
            <a:pPr algn="just" eaLnBrk="0" hangingPunct="0">
              <a:tabLst>
                <a:tab pos="180975" algn="l"/>
              </a:tabLst>
            </a:pPr>
            <a:endParaRPr kumimoji="0" lang="pt-BR" sz="1600" b="0" i="0" u="none" strike="noStrike" cap="none" normalizeH="0" baseline="0" dirty="0" smtClean="0">
              <a:ln>
                <a:noFill/>
              </a:ln>
              <a:effectLst/>
              <a:latin typeface="+mj-lt"/>
              <a:ea typeface="Calibri" pitchFamily="34" charset="0"/>
              <a:cs typeface="Arial" pitchFamily="34" charset="0"/>
            </a:endParaRPr>
          </a:p>
          <a:p>
            <a:pPr algn="just" eaLnBrk="0" hangingPunct="0">
              <a:tabLst>
                <a:tab pos="180975" algn="l"/>
              </a:tabLst>
            </a:pPr>
            <a:endParaRPr lang="pt-BR" sz="1600" dirty="0" smtClean="0">
              <a:latin typeface="+mj-lt"/>
              <a:ea typeface="Calibri" pitchFamily="34" charset="0"/>
              <a:cs typeface="Arial" pitchFamily="34" charset="0"/>
            </a:endParaRPr>
          </a:p>
          <a:p>
            <a:pPr algn="just" eaLnBrk="0" hangingPunct="0">
              <a:tabLst>
                <a:tab pos="180975" algn="l"/>
              </a:tabLst>
            </a:pPr>
            <a:endParaRPr kumimoji="0" lang="pt-BR" sz="1600" b="0" i="0" u="none" strike="noStrike" cap="none" normalizeH="0" baseline="0" dirty="0" smtClean="0">
              <a:ln>
                <a:noFill/>
              </a:ln>
              <a:effectLst/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endParaRPr lang="pt-BR" sz="1600" dirty="0" smtClean="0">
              <a:latin typeface="+mj-lt"/>
              <a:cs typeface="Arial" pitchFamily="34" charset="0"/>
            </a:endParaRPr>
          </a:p>
          <a:p>
            <a:pPr algn="just" eaLnBrk="0" hangingPunct="0">
              <a:tabLst>
                <a:tab pos="180975" algn="l"/>
              </a:tabLst>
            </a:pPr>
            <a:endParaRPr lang="pt-BR" sz="1600" b="1" i="1" dirty="0" smtClean="0">
              <a:latin typeface="+mj-lt"/>
              <a:ea typeface="Calibri" pitchFamily="34" charset="0"/>
              <a:cs typeface="Arial" pitchFamily="34" charset="0"/>
            </a:endParaRPr>
          </a:p>
        </p:txBody>
      </p:sp>
      <p:pic>
        <p:nvPicPr>
          <p:cNvPr id="15" name="Picture 2" descr="C:\Users\maria.moraes\Documents\BACKUP MEUS DOCUMENTOS\Minhas imagens\IMAGENS PARA MANUAIS\dedo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484089"/>
            <a:ext cx="1440160" cy="1569342"/>
          </a:xfrm>
          <a:prstGeom prst="rect">
            <a:avLst/>
          </a:prstGeom>
          <a:noFill/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05C78-21FA-4716-A790-2C225CC48D64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64496"/>
          </a:xfrm>
        </p:spPr>
        <p:txBody>
          <a:bodyPr/>
          <a:lstStyle/>
          <a:p>
            <a:pPr marL="0" lvl="0" indent="0" algn="just">
              <a:spcBef>
                <a:spcPct val="0"/>
              </a:spcBef>
              <a:buClrTx/>
              <a:buSzTx/>
              <a:buNone/>
              <a:tabLst>
                <a:tab pos="180975" algn="l"/>
              </a:tabLst>
            </a:pPr>
            <a:endParaRPr lang="pt-BR" sz="1600" b="1" dirty="0" smtClean="0">
              <a:latin typeface="+mj-lt"/>
              <a:ea typeface="Calibri" pitchFamily="34" charset="0"/>
              <a:cs typeface="Arial" pitchFamily="34" charset="0"/>
            </a:endParaRPr>
          </a:p>
          <a:p>
            <a:pPr marL="0" indent="0" algn="just">
              <a:spcBef>
                <a:spcPct val="0"/>
              </a:spcBef>
              <a:buClrTx/>
              <a:buSzTx/>
              <a:buNone/>
              <a:tabLst>
                <a:tab pos="180975" algn="l"/>
              </a:tabLst>
            </a:pPr>
            <a:r>
              <a:rPr lang="pt-BR" sz="1600" b="1" dirty="0" smtClean="0">
                <a:solidFill>
                  <a:srgbClr val="FF0000"/>
                </a:solidFill>
                <a:latin typeface="+mj-lt"/>
                <a:ea typeface="Calibri" pitchFamily="34" charset="0"/>
                <a:cs typeface="Arial" pitchFamily="34" charset="0"/>
              </a:rPr>
              <a:t>OBS 3 </a:t>
            </a:r>
            <a:r>
              <a:rPr lang="pt-BR" sz="1600" b="1" dirty="0" smtClean="0">
                <a:latin typeface="+mj-lt"/>
                <a:ea typeface="Calibri" pitchFamily="34" charset="0"/>
                <a:cs typeface="Arial" pitchFamily="34" charset="0"/>
              </a:rPr>
              <a:t>-</a:t>
            </a:r>
            <a:r>
              <a:rPr lang="pt-BR" sz="1600" b="1" dirty="0" smtClean="0">
                <a:latin typeface="+mj-lt"/>
                <a:ea typeface="Calibri"/>
                <a:cs typeface="Arial"/>
              </a:rPr>
              <a:t> </a:t>
            </a:r>
            <a:r>
              <a:rPr lang="pt-BR" sz="1600" b="1" dirty="0">
                <a:latin typeface="+mj-lt"/>
                <a:ea typeface="Calibri"/>
                <a:cs typeface="Arial"/>
              </a:rPr>
              <a:t>O SETOR DA SEGER RESPONSAVEL PELA GESTÃO É A GERÊNCIA DE GESTÃO DE CONTRATOS E CONVÊNIOS – GECOV/SEGER – TEL.: (27) 3636-5257</a:t>
            </a:r>
            <a:r>
              <a:rPr lang="pt-BR" sz="1600" b="1" i="1" dirty="0" smtClean="0">
                <a:latin typeface="+mj-lt"/>
                <a:ea typeface="Calibri"/>
                <a:cs typeface="Arial"/>
              </a:rPr>
              <a:t>.</a:t>
            </a:r>
          </a:p>
          <a:p>
            <a:pPr marL="0" indent="0" algn="just">
              <a:spcBef>
                <a:spcPct val="0"/>
              </a:spcBef>
              <a:buClrTx/>
              <a:buSzTx/>
              <a:buNone/>
              <a:tabLst>
                <a:tab pos="180975" algn="l"/>
              </a:tabLst>
            </a:pPr>
            <a:endParaRPr lang="pt-BR" sz="1600" b="1" i="1" dirty="0">
              <a:latin typeface="+mj-lt"/>
              <a:cs typeface="Arial"/>
            </a:endParaRPr>
          </a:p>
          <a:p>
            <a:pPr marL="0" indent="0" algn="just">
              <a:spcBef>
                <a:spcPct val="0"/>
              </a:spcBef>
              <a:buClrTx/>
              <a:buSzTx/>
              <a:buNone/>
              <a:tabLst>
                <a:tab pos="180975" algn="l"/>
              </a:tabLst>
            </a:pPr>
            <a:r>
              <a:rPr lang="pt-BR" sz="1600" b="1" dirty="0" smtClean="0">
                <a:latin typeface="+mj-lt"/>
              </a:rPr>
              <a:t>                                                                  </a:t>
            </a:r>
          </a:p>
          <a:p>
            <a:pPr marL="0" indent="0" algn="just">
              <a:spcBef>
                <a:spcPct val="0"/>
              </a:spcBef>
              <a:buClrTx/>
              <a:buSzTx/>
              <a:buNone/>
              <a:tabLst>
                <a:tab pos="180975" algn="l"/>
              </a:tabLst>
            </a:pPr>
            <a:endParaRPr lang="pt-BR" sz="1600" b="1" dirty="0">
              <a:latin typeface="+mj-lt"/>
            </a:endParaRPr>
          </a:p>
          <a:p>
            <a:pPr marL="0" indent="0" algn="just">
              <a:spcBef>
                <a:spcPct val="0"/>
              </a:spcBef>
              <a:buClrTx/>
              <a:buSzTx/>
              <a:buNone/>
              <a:tabLst>
                <a:tab pos="180975" algn="l"/>
              </a:tabLst>
            </a:pPr>
            <a:r>
              <a:rPr lang="pt-BR" sz="1600" b="1" dirty="0" smtClean="0">
                <a:latin typeface="+mj-lt"/>
              </a:rPr>
              <a:t>                                                         </a:t>
            </a:r>
          </a:p>
          <a:p>
            <a:pPr marL="0" indent="0" algn="just">
              <a:spcBef>
                <a:spcPct val="0"/>
              </a:spcBef>
              <a:buClrTx/>
              <a:buSzTx/>
              <a:buNone/>
              <a:tabLst>
                <a:tab pos="180975" algn="l"/>
              </a:tabLst>
            </a:pPr>
            <a:r>
              <a:rPr lang="pt-BR" sz="1600" b="1" dirty="0">
                <a:latin typeface="+mj-lt"/>
              </a:rPr>
              <a:t> </a:t>
            </a:r>
            <a:r>
              <a:rPr lang="pt-BR" sz="1600" b="1" dirty="0" smtClean="0">
                <a:latin typeface="+mj-lt"/>
              </a:rPr>
              <a:t>                                 </a:t>
            </a:r>
          </a:p>
        </p:txBody>
      </p:sp>
      <p:pic>
        <p:nvPicPr>
          <p:cNvPr id="10" name="Picture 2" descr="C:\Users\maria.moraes\Documents\BACKUP MEUS DOCUMENTOS\Minhas imagens\IMAGENS PARA MANUAIS\dedo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04664"/>
            <a:ext cx="1440160" cy="1569342"/>
          </a:xfrm>
          <a:prstGeom prst="rect">
            <a:avLst/>
          </a:prstGeom>
          <a:noFill/>
        </p:spPr>
      </p:pic>
      <p:pic>
        <p:nvPicPr>
          <p:cNvPr id="12" name="Picture 3" descr="C:\Users\maria.moraes\Documents\BACKUP MEUS DOCUMENTOS\Minhas imagens\IMAGENS PARA MANUAIS\importan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437112"/>
            <a:ext cx="1080120" cy="1296144"/>
          </a:xfrm>
          <a:prstGeom prst="rect">
            <a:avLst/>
          </a:prstGeom>
          <a:noFill/>
        </p:spPr>
      </p:pic>
      <p:sp>
        <p:nvSpPr>
          <p:cNvPr id="13" name="Espaço Reservado para Número de Slid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05C78-21FA-4716-A790-2C225CC48D64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  <p:sp>
        <p:nvSpPr>
          <p:cNvPr id="15" name="Fluxograma: Processo 14"/>
          <p:cNvSpPr/>
          <p:nvPr/>
        </p:nvSpPr>
        <p:spPr>
          <a:xfrm>
            <a:off x="1547664" y="4653136"/>
            <a:ext cx="7056784" cy="1224136"/>
          </a:xfrm>
          <a:prstGeom prst="flowChart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6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É OBRIGAÇAO DE CADA ÓRGÃO MANTER A SEGER INFORMADA DE QUAISQUER ALTERAÇÃO DE DADOS, </a:t>
            </a:r>
            <a:r>
              <a:rPr lang="pt-BR" sz="1600" smtClean="0">
                <a:solidFill>
                  <a:schemeClr val="tx1"/>
                </a:solidFill>
                <a:latin typeface="+mj-lt"/>
                <a:cs typeface="Arial" pitchFamily="34" charset="0"/>
              </a:rPr>
              <a:t>INCLUSIVE ALTERAÇÃO </a:t>
            </a:r>
            <a:r>
              <a:rPr lang="pt-BR" sz="16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DOS FISCAIS </a:t>
            </a:r>
            <a:r>
              <a:rPr lang="pt-BR" sz="1600" smtClean="0">
                <a:solidFill>
                  <a:schemeClr val="tx1"/>
                </a:solidFill>
                <a:latin typeface="+mj-lt"/>
                <a:cs typeface="Arial" pitchFamily="34" charset="0"/>
              </a:rPr>
              <a:t>DO CONTRATO </a:t>
            </a:r>
            <a:r>
              <a:rPr lang="pt-BR" sz="1600" smtClean="0">
                <a:solidFill>
                  <a:schemeClr val="tx1"/>
                </a:solidFill>
                <a:cs typeface="Arial" pitchFamily="34" charset="0"/>
              </a:rPr>
              <a:t>SE HOUVER</a:t>
            </a:r>
            <a:r>
              <a:rPr lang="pt-BR" sz="1600" smtClean="0">
                <a:solidFill>
                  <a:schemeClr val="tx1"/>
                </a:solidFill>
                <a:latin typeface="+mj-lt"/>
                <a:cs typeface="Arial" pitchFamily="34" charset="0"/>
              </a:rPr>
              <a:t>.</a:t>
            </a:r>
            <a:endParaRPr lang="pt-BR" sz="160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347864" y="908720"/>
            <a:ext cx="1998304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pt-BR" sz="2400" dirty="0" smtClean="0">
                <a:latin typeface="+mj-lt"/>
              </a:rPr>
              <a:t>OBSERVAÇÕES</a:t>
            </a:r>
            <a:endParaRPr lang="pt-B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884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aixaDeTexto 32"/>
          <p:cNvSpPr txBox="1"/>
          <p:nvPr/>
        </p:nvSpPr>
        <p:spPr>
          <a:xfrm>
            <a:off x="2679511" y="908720"/>
            <a:ext cx="2972609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pt-BR" sz="2400" dirty="0">
                <a:latin typeface="+mj-lt"/>
              </a:rPr>
              <a:t>EM </a:t>
            </a:r>
            <a:r>
              <a:rPr lang="pt-BR" sz="2400" dirty="0" smtClean="0">
                <a:latin typeface="+mj-lt"/>
              </a:rPr>
              <a:t>CASO </a:t>
            </a:r>
            <a:r>
              <a:rPr lang="pt-BR" sz="2400" dirty="0">
                <a:latin typeface="+mj-lt"/>
              </a:rPr>
              <a:t>DE DÚVIDAS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1835696" y="1700808"/>
            <a:ext cx="4752528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pt-BR" sz="1600" b="1" dirty="0" smtClean="0">
                <a:solidFill>
                  <a:prstClr val="black"/>
                </a:solidFill>
                <a:latin typeface="Calibri"/>
              </a:rPr>
              <a:t>SOBRE CONTRATOS</a:t>
            </a:r>
          </a:p>
          <a:p>
            <a:pPr algn="just">
              <a:defRPr/>
            </a:pPr>
            <a:r>
              <a:rPr lang="pt-BR" sz="1600" dirty="0" smtClean="0">
                <a:solidFill>
                  <a:schemeClr val="tx1"/>
                </a:solidFill>
                <a:latin typeface="+mj-lt"/>
              </a:rPr>
              <a:t>GECOV - Gerência </a:t>
            </a:r>
            <a:r>
              <a:rPr lang="pt-BR" sz="1600" dirty="0">
                <a:solidFill>
                  <a:schemeClr val="tx1"/>
                </a:solidFill>
                <a:latin typeface="+mj-lt"/>
              </a:rPr>
              <a:t>de Gestão de Contratos e Convênios</a:t>
            </a:r>
          </a:p>
          <a:p>
            <a:pPr>
              <a:defRPr/>
            </a:pPr>
            <a:r>
              <a:rPr lang="pt-BR" sz="1600" dirty="0">
                <a:solidFill>
                  <a:schemeClr val="tx1"/>
                </a:solidFill>
                <a:latin typeface="+mj-lt"/>
              </a:rPr>
              <a:t>Tel</a:t>
            </a:r>
            <a:r>
              <a:rPr lang="pt-BR" sz="1600" dirty="0" smtClean="0">
                <a:solidFill>
                  <a:schemeClr val="tx1"/>
                </a:solidFill>
                <a:latin typeface="+mj-lt"/>
              </a:rPr>
              <a:t>.: </a:t>
            </a:r>
            <a:r>
              <a:rPr lang="pt-BR" sz="1600" dirty="0">
                <a:solidFill>
                  <a:schemeClr val="tx1"/>
                </a:solidFill>
                <a:latin typeface="+mj-lt"/>
              </a:rPr>
              <a:t>(27) 3636-5257</a:t>
            </a:r>
          </a:p>
          <a:p>
            <a:pPr>
              <a:defRPr/>
            </a:pPr>
            <a:r>
              <a:rPr lang="pt-BR" sz="1600" dirty="0" smtClean="0">
                <a:solidFill>
                  <a:schemeClr val="tx1"/>
                </a:solidFill>
                <a:latin typeface="+mj-lt"/>
              </a:rPr>
              <a:t>Email: </a:t>
            </a:r>
            <a:r>
              <a:rPr lang="pt-BR" sz="1600" dirty="0">
                <a:solidFill>
                  <a:schemeClr val="tx1"/>
                </a:solidFill>
                <a:latin typeface="+mj-lt"/>
              </a:rPr>
              <a:t>gecov@seger.es.gov.br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05C78-21FA-4716-A790-2C225CC48D64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835696" y="3284984"/>
            <a:ext cx="4752528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600" b="1" dirty="0" smtClean="0">
                <a:solidFill>
                  <a:schemeClr val="tx1"/>
                </a:solidFill>
                <a:latin typeface="+mj-lt"/>
              </a:rPr>
              <a:t>SOBRE PROCEDIMENTO LICITATÓRIO</a:t>
            </a:r>
          </a:p>
          <a:p>
            <a:pPr algn="just">
              <a:defRPr/>
            </a:pPr>
            <a:r>
              <a:rPr lang="pt-BR" sz="1600" dirty="0" smtClean="0">
                <a:solidFill>
                  <a:schemeClr val="tx1"/>
                </a:solidFill>
                <a:latin typeface="+mj-lt"/>
              </a:rPr>
              <a:t>GELIC - Gerência de Licitações</a:t>
            </a:r>
          </a:p>
          <a:p>
            <a:pPr algn="just">
              <a:defRPr/>
            </a:pPr>
            <a:r>
              <a:rPr lang="pt-BR" sz="1600" dirty="0" smtClean="0">
                <a:solidFill>
                  <a:schemeClr val="tx1"/>
                </a:solidFill>
                <a:latin typeface="+mj-lt"/>
              </a:rPr>
              <a:t>Tel.: (27) 3636-5258</a:t>
            </a:r>
          </a:p>
          <a:p>
            <a:pPr algn="just">
              <a:defRPr/>
            </a:pPr>
            <a:r>
              <a:rPr lang="pt-BR" sz="1600" dirty="0" smtClean="0">
                <a:solidFill>
                  <a:schemeClr val="tx1"/>
                </a:solidFill>
                <a:latin typeface="+mj-lt"/>
              </a:rPr>
              <a:t>Email: gelic@seger.es.gov.br</a:t>
            </a:r>
            <a:endParaRPr lang="pt-BR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907704" y="4797152"/>
            <a:ext cx="4752528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pt-BR" sz="1600" b="1" dirty="0" smtClean="0">
                <a:solidFill>
                  <a:schemeClr val="tx1"/>
                </a:solidFill>
                <a:latin typeface="Calibri"/>
              </a:rPr>
              <a:t>SOBRE PROCEDIMENTOS OPERACIONAIS</a:t>
            </a:r>
          </a:p>
          <a:p>
            <a:pPr algn="just">
              <a:defRPr/>
            </a:pPr>
            <a:r>
              <a:rPr lang="pt-BR" sz="1600" dirty="0" smtClean="0">
                <a:solidFill>
                  <a:schemeClr val="tx1"/>
                </a:solidFill>
                <a:latin typeface="+mj-lt"/>
              </a:rPr>
              <a:t>GELOG - Gerência </a:t>
            </a:r>
            <a:r>
              <a:rPr lang="pt-BR" sz="1600" dirty="0">
                <a:solidFill>
                  <a:schemeClr val="tx1"/>
                </a:solidFill>
                <a:latin typeface="+mj-lt"/>
              </a:rPr>
              <a:t>de </a:t>
            </a:r>
            <a:r>
              <a:rPr lang="pt-BR" sz="1600" dirty="0" smtClean="0">
                <a:solidFill>
                  <a:schemeClr val="tx1"/>
                </a:solidFill>
                <a:latin typeface="+mj-lt"/>
              </a:rPr>
              <a:t>Recursos Logísticos</a:t>
            </a:r>
            <a:endParaRPr lang="pt-BR" sz="1600" dirty="0">
              <a:solidFill>
                <a:schemeClr val="tx1"/>
              </a:solidFill>
              <a:latin typeface="+mj-lt"/>
            </a:endParaRPr>
          </a:p>
          <a:p>
            <a:pPr>
              <a:defRPr/>
            </a:pPr>
            <a:r>
              <a:rPr lang="pt-BR" sz="1600" dirty="0">
                <a:solidFill>
                  <a:schemeClr val="tx1"/>
                </a:solidFill>
                <a:latin typeface="+mj-lt"/>
              </a:rPr>
              <a:t>Tel</a:t>
            </a:r>
            <a:r>
              <a:rPr lang="pt-BR" sz="1600" dirty="0" smtClean="0">
                <a:solidFill>
                  <a:schemeClr val="tx1"/>
                </a:solidFill>
                <a:latin typeface="+mj-lt"/>
              </a:rPr>
              <a:t>.: </a:t>
            </a:r>
            <a:r>
              <a:rPr lang="pt-BR" sz="1600" dirty="0">
                <a:solidFill>
                  <a:schemeClr val="tx1"/>
                </a:solidFill>
                <a:latin typeface="+mj-lt"/>
              </a:rPr>
              <a:t>(27) </a:t>
            </a:r>
            <a:r>
              <a:rPr lang="pt-BR" sz="1600" dirty="0" smtClean="0">
                <a:solidFill>
                  <a:schemeClr val="tx1"/>
                </a:solidFill>
                <a:latin typeface="+mj-lt"/>
              </a:rPr>
              <a:t>3636-5252</a:t>
            </a:r>
            <a:endParaRPr lang="pt-BR" sz="1600" dirty="0">
              <a:solidFill>
                <a:schemeClr val="tx1"/>
              </a:solidFill>
              <a:latin typeface="+mj-lt"/>
            </a:endParaRPr>
          </a:p>
          <a:p>
            <a:pPr>
              <a:defRPr/>
            </a:pPr>
            <a:r>
              <a:rPr lang="pt-BR" sz="1600" dirty="0" smtClean="0">
                <a:solidFill>
                  <a:schemeClr val="tx1"/>
                </a:solidFill>
                <a:latin typeface="+mj-lt"/>
              </a:rPr>
              <a:t>Email: gelog@seger.es.gov.br</a:t>
            </a:r>
            <a:endParaRPr lang="pt-BR" sz="16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x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x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960</TotalTime>
  <Words>425</Words>
  <Application>Microsoft Office PowerPoint</Application>
  <PresentationFormat>Apresentação na tela (4:3)</PresentationFormat>
  <Paragraphs>95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Fluxo</vt:lpstr>
      <vt:lpstr>CONTRATO CORPORATIVO  N.º 013/2012/SEGER  TELEFONIA FIXA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ana.paula</dc:creator>
  <cp:lastModifiedBy>Silvana Cristina de Souza</cp:lastModifiedBy>
  <cp:revision>168</cp:revision>
  <cp:lastPrinted>2012-02-24T15:25:00Z</cp:lastPrinted>
  <dcterms:created xsi:type="dcterms:W3CDTF">2010-12-06T16:31:01Z</dcterms:created>
  <dcterms:modified xsi:type="dcterms:W3CDTF">2012-12-20T17:24:40Z</dcterms:modified>
</cp:coreProperties>
</file>