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8" r:id="rId3"/>
    <p:sldId id="270" r:id="rId4"/>
    <p:sldId id="269" r:id="rId5"/>
    <p:sldId id="259" r:id="rId6"/>
    <p:sldId id="26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eila.fernandes\Desktop\APAGAR\Implanta&#231;&#227;o%20da%20telefonia\Implanta&#231;&#227;o%20da%20telefon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/>
              <a:t>Total de órgãos com linhas validadas para a migração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A6-4BD4-8DE3-BCB372A8464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A6-4BD4-8DE3-BCB372A84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Plan1!$C$7:$C$8</c:f>
              <c:strCache>
                <c:ptCount val="2"/>
                <c:pt idx="0">
                  <c:v>Validaram a migração</c:v>
                </c:pt>
                <c:pt idx="1">
                  <c:v>Aguardando validar a migração</c:v>
                </c:pt>
              </c:strCache>
            </c:strRef>
          </c:cat>
          <c:val>
            <c:numRef>
              <c:f>Plan1!$D$7:$D$8</c:f>
              <c:numCache>
                <c:formatCode>General</c:formatCode>
                <c:ptCount val="2"/>
                <c:pt idx="0">
                  <c:v>44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A6-4BD4-8DE3-BCB372A84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80468-4B53-4117-9310-21A57E55539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F951B7-2072-49DA-81FA-5CADFEC41B0D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400" b="1" dirty="0"/>
            <a:t>Contrato corporativo</a:t>
          </a:r>
        </a:p>
      </dgm:t>
    </dgm:pt>
    <dgm:pt modelId="{BCE23651-3168-4E05-BF05-6B8669B05322}" type="parTrans" cxnId="{F770127D-D03E-4B8E-B1BB-569E66C196C9}">
      <dgm:prSet/>
      <dgm:spPr/>
      <dgm:t>
        <a:bodyPr/>
        <a:lstStyle/>
        <a:p>
          <a:endParaRPr lang="pt-BR"/>
        </a:p>
      </dgm:t>
    </dgm:pt>
    <dgm:pt modelId="{A9EF96E5-5F33-41AE-BAC6-C9E63820EFE0}" type="sibTrans" cxnId="{F770127D-D03E-4B8E-B1BB-569E66C196C9}">
      <dgm:prSet/>
      <dgm:spPr/>
      <dgm:t>
        <a:bodyPr/>
        <a:lstStyle/>
        <a:p>
          <a:endParaRPr lang="pt-BR"/>
        </a:p>
      </dgm:t>
    </dgm:pt>
    <dgm:pt modelId="{98344A91-31BC-4D4E-95FD-F0BFA67931CE}">
      <dgm:prSet phldrT="[Texto]"/>
      <dgm:spPr/>
      <dgm:t>
        <a:bodyPr/>
        <a:lstStyle/>
        <a:p>
          <a:r>
            <a:rPr lang="pt-BR" dirty="0"/>
            <a:t>Linhas de voz</a:t>
          </a:r>
        </a:p>
      </dgm:t>
    </dgm:pt>
    <dgm:pt modelId="{CDD217D5-0EA7-4DD7-9643-C437D7C4D797}" type="parTrans" cxnId="{2D36A9CC-04F9-409B-A572-0AF698B2AC63}">
      <dgm:prSet/>
      <dgm:spPr/>
      <dgm:t>
        <a:bodyPr/>
        <a:lstStyle/>
        <a:p>
          <a:endParaRPr lang="pt-BR"/>
        </a:p>
      </dgm:t>
    </dgm:pt>
    <dgm:pt modelId="{8CD57AFE-E232-4884-9882-BF434491B8E7}" type="sibTrans" cxnId="{2D36A9CC-04F9-409B-A572-0AF698B2AC63}">
      <dgm:prSet/>
      <dgm:spPr/>
      <dgm:t>
        <a:bodyPr/>
        <a:lstStyle/>
        <a:p>
          <a:endParaRPr lang="pt-BR"/>
        </a:p>
      </dgm:t>
    </dgm:pt>
    <dgm:pt modelId="{3D777B45-E6BA-4F36-A134-269149CECEAB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400" b="1" dirty="0"/>
            <a:t>Nova contratação</a:t>
          </a:r>
        </a:p>
      </dgm:t>
    </dgm:pt>
    <dgm:pt modelId="{06B884D3-23BE-47D3-8FA7-416BF611D7F1}" type="parTrans" cxnId="{F9C8A270-BF48-459F-9A98-40A8211B2EC1}">
      <dgm:prSet/>
      <dgm:spPr/>
      <dgm:t>
        <a:bodyPr/>
        <a:lstStyle/>
        <a:p>
          <a:endParaRPr lang="pt-BR"/>
        </a:p>
      </dgm:t>
    </dgm:pt>
    <dgm:pt modelId="{FA455A46-D2D7-4256-862A-F398AC7A7C83}" type="sibTrans" cxnId="{F9C8A270-BF48-459F-9A98-40A8211B2EC1}">
      <dgm:prSet/>
      <dgm:spPr/>
      <dgm:t>
        <a:bodyPr/>
        <a:lstStyle/>
        <a:p>
          <a:endParaRPr lang="pt-BR"/>
        </a:p>
      </dgm:t>
    </dgm:pt>
    <dgm:pt modelId="{23FD5756-E335-4BD2-BDD6-765F8D8076B3}">
      <dgm:prSet phldrT="[Texto]"/>
      <dgm:spPr/>
      <dgm:t>
        <a:bodyPr/>
        <a:lstStyle/>
        <a:p>
          <a:r>
            <a:rPr lang="pt-BR" dirty="0"/>
            <a:t>Assinatura tipo 1</a:t>
          </a:r>
        </a:p>
      </dgm:t>
    </dgm:pt>
    <dgm:pt modelId="{A76F2C07-6697-41AE-A1D9-D4DADAD28611}" type="parTrans" cxnId="{FFBBFC71-F2DF-4AB4-BCF2-05AB30EDEF23}">
      <dgm:prSet/>
      <dgm:spPr/>
      <dgm:t>
        <a:bodyPr/>
        <a:lstStyle/>
        <a:p>
          <a:endParaRPr lang="pt-BR"/>
        </a:p>
      </dgm:t>
    </dgm:pt>
    <dgm:pt modelId="{A34A28E6-3A29-48BF-A52C-6BA4D3315557}" type="sibTrans" cxnId="{FFBBFC71-F2DF-4AB4-BCF2-05AB30EDEF23}">
      <dgm:prSet/>
      <dgm:spPr/>
      <dgm:t>
        <a:bodyPr/>
        <a:lstStyle/>
        <a:p>
          <a:endParaRPr lang="pt-BR"/>
        </a:p>
      </dgm:t>
    </dgm:pt>
    <dgm:pt modelId="{627ABEBC-96CB-4DAA-A5FD-D23A1F96637A}">
      <dgm:prSet phldrT="[Texto]"/>
      <dgm:spPr/>
      <dgm:t>
        <a:bodyPr/>
        <a:lstStyle/>
        <a:p>
          <a:r>
            <a:rPr lang="pt-BR" dirty="0"/>
            <a:t>(...)</a:t>
          </a:r>
        </a:p>
      </dgm:t>
    </dgm:pt>
    <dgm:pt modelId="{C08DCC7C-1363-40C8-8D9C-F7C3A9A68AFF}" type="parTrans" cxnId="{DFEC77AA-9E3F-45B7-9C41-01371862DED8}">
      <dgm:prSet/>
      <dgm:spPr/>
      <dgm:t>
        <a:bodyPr/>
        <a:lstStyle/>
        <a:p>
          <a:endParaRPr lang="pt-BR"/>
        </a:p>
      </dgm:t>
    </dgm:pt>
    <dgm:pt modelId="{29267558-CE46-454C-A402-8B3B358351DC}" type="sibTrans" cxnId="{DFEC77AA-9E3F-45B7-9C41-01371862DED8}">
      <dgm:prSet/>
      <dgm:spPr/>
      <dgm:t>
        <a:bodyPr/>
        <a:lstStyle/>
        <a:p>
          <a:endParaRPr lang="pt-BR"/>
        </a:p>
      </dgm:t>
    </dgm:pt>
    <dgm:pt modelId="{3DCA6854-11B6-4695-BAF5-A5CCE2DF09D9}">
      <dgm:prSet phldrT="[Texto]"/>
      <dgm:spPr/>
      <dgm:t>
        <a:bodyPr/>
        <a:lstStyle/>
        <a:p>
          <a:r>
            <a:rPr lang="pt-BR" dirty="0"/>
            <a:t>Linhas de voz e dados</a:t>
          </a:r>
        </a:p>
      </dgm:t>
    </dgm:pt>
    <dgm:pt modelId="{0AB8DAEF-4E68-4531-B544-25045C7A1429}" type="parTrans" cxnId="{2A446990-2509-4DEF-84C7-82B75197F675}">
      <dgm:prSet/>
      <dgm:spPr/>
      <dgm:t>
        <a:bodyPr/>
        <a:lstStyle/>
        <a:p>
          <a:endParaRPr lang="pt-BR"/>
        </a:p>
      </dgm:t>
    </dgm:pt>
    <dgm:pt modelId="{34661B14-9034-4534-88DC-F1248EACA492}" type="sibTrans" cxnId="{2A446990-2509-4DEF-84C7-82B75197F675}">
      <dgm:prSet/>
      <dgm:spPr/>
      <dgm:t>
        <a:bodyPr/>
        <a:lstStyle/>
        <a:p>
          <a:endParaRPr lang="pt-BR"/>
        </a:p>
      </dgm:t>
    </dgm:pt>
    <dgm:pt modelId="{83DED5E7-35F2-445D-9729-B29DF154CDAD}">
      <dgm:prSet phldrT="[Texto]"/>
      <dgm:spPr/>
      <dgm:t>
        <a:bodyPr/>
        <a:lstStyle/>
        <a:p>
          <a:r>
            <a:rPr lang="pt-BR" dirty="0"/>
            <a:t>Modens</a:t>
          </a:r>
        </a:p>
      </dgm:t>
    </dgm:pt>
    <dgm:pt modelId="{D59D2952-8490-45D7-A7D4-8374BD262092}" type="parTrans" cxnId="{1D56B218-50D9-49FC-AFEF-953561F960FE}">
      <dgm:prSet/>
      <dgm:spPr/>
      <dgm:t>
        <a:bodyPr/>
        <a:lstStyle/>
        <a:p>
          <a:endParaRPr lang="pt-BR"/>
        </a:p>
      </dgm:t>
    </dgm:pt>
    <dgm:pt modelId="{295A3D19-2763-4365-A30D-65B11DBA9A13}" type="sibTrans" cxnId="{1D56B218-50D9-49FC-AFEF-953561F960FE}">
      <dgm:prSet/>
      <dgm:spPr/>
      <dgm:t>
        <a:bodyPr/>
        <a:lstStyle/>
        <a:p>
          <a:endParaRPr lang="pt-BR"/>
        </a:p>
      </dgm:t>
    </dgm:pt>
    <dgm:pt modelId="{C0E4FF68-D63E-461D-823F-EDB4BE680053}">
      <dgm:prSet phldrT="[Texto]"/>
      <dgm:spPr/>
      <dgm:t>
        <a:bodyPr/>
        <a:lstStyle/>
        <a:p>
          <a:r>
            <a:rPr lang="pt-BR" dirty="0"/>
            <a:t>Assinatura tipo 2</a:t>
          </a:r>
        </a:p>
      </dgm:t>
    </dgm:pt>
    <dgm:pt modelId="{C11A2D20-E242-45FF-8370-FD8F4D16DE6A}" type="parTrans" cxnId="{7A2CF0F8-7783-429B-A57D-0A02E70F680D}">
      <dgm:prSet/>
      <dgm:spPr/>
      <dgm:t>
        <a:bodyPr/>
        <a:lstStyle/>
        <a:p>
          <a:endParaRPr lang="pt-BR"/>
        </a:p>
      </dgm:t>
    </dgm:pt>
    <dgm:pt modelId="{12200F8F-56E4-449F-BD03-8C29CDDB48F1}" type="sibTrans" cxnId="{7A2CF0F8-7783-429B-A57D-0A02E70F680D}">
      <dgm:prSet/>
      <dgm:spPr/>
      <dgm:t>
        <a:bodyPr/>
        <a:lstStyle/>
        <a:p>
          <a:endParaRPr lang="pt-BR"/>
        </a:p>
      </dgm:t>
    </dgm:pt>
    <dgm:pt modelId="{73084F1A-6E65-4740-BDFC-76B00AD202D3}">
      <dgm:prSet phldrT="[Texto]"/>
      <dgm:spPr/>
      <dgm:t>
        <a:bodyPr/>
        <a:lstStyle/>
        <a:p>
          <a:r>
            <a:rPr lang="pt-BR" dirty="0"/>
            <a:t>Assinatura tipo 3</a:t>
          </a:r>
        </a:p>
      </dgm:t>
    </dgm:pt>
    <dgm:pt modelId="{1CD8A81E-EBB2-47A9-8B76-C7B801699816}" type="parTrans" cxnId="{C749BF8E-7C0D-4DA2-BD81-407A280F67C1}">
      <dgm:prSet/>
      <dgm:spPr/>
      <dgm:t>
        <a:bodyPr/>
        <a:lstStyle/>
        <a:p>
          <a:endParaRPr lang="pt-BR"/>
        </a:p>
      </dgm:t>
    </dgm:pt>
    <dgm:pt modelId="{229B3AA4-F9CF-4F07-A737-9AEA8480A8F9}" type="sibTrans" cxnId="{C749BF8E-7C0D-4DA2-BD81-407A280F67C1}">
      <dgm:prSet/>
      <dgm:spPr/>
      <dgm:t>
        <a:bodyPr/>
        <a:lstStyle/>
        <a:p>
          <a:endParaRPr lang="pt-BR"/>
        </a:p>
      </dgm:t>
    </dgm:pt>
    <dgm:pt modelId="{F6CCD1EF-E064-49E6-A72F-1254D864A062}">
      <dgm:prSet phldrT="[Texto]"/>
      <dgm:spPr/>
      <dgm:t>
        <a:bodyPr/>
        <a:lstStyle/>
        <a:p>
          <a:r>
            <a:rPr lang="pt-BR" dirty="0"/>
            <a:t>Assinatura tipo 10</a:t>
          </a:r>
        </a:p>
      </dgm:t>
    </dgm:pt>
    <dgm:pt modelId="{2CF4FA5B-2D7C-40AE-8E25-433A171047D3}" type="parTrans" cxnId="{C1A59DFD-2175-43C4-BB93-BFE0C0020FE5}">
      <dgm:prSet/>
      <dgm:spPr/>
      <dgm:t>
        <a:bodyPr/>
        <a:lstStyle/>
        <a:p>
          <a:endParaRPr lang="pt-BR"/>
        </a:p>
      </dgm:t>
    </dgm:pt>
    <dgm:pt modelId="{35F60033-FB5A-437E-90F7-BBFD4AEAFDE9}" type="sibTrans" cxnId="{C1A59DFD-2175-43C4-BB93-BFE0C0020FE5}">
      <dgm:prSet/>
      <dgm:spPr/>
      <dgm:t>
        <a:bodyPr/>
        <a:lstStyle/>
        <a:p>
          <a:endParaRPr lang="pt-BR"/>
        </a:p>
      </dgm:t>
    </dgm:pt>
    <dgm:pt modelId="{FFF32750-6EEF-44A2-B078-BEBD8167A921}" type="pres">
      <dgm:prSet presAssocID="{6D080468-4B53-4117-9310-21A57E5553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E92E650-8C94-480B-A084-4C81BF98A06E}" type="pres">
      <dgm:prSet presAssocID="{6D080468-4B53-4117-9310-21A57E555395}" presName="tSp" presStyleCnt="0"/>
      <dgm:spPr/>
    </dgm:pt>
    <dgm:pt modelId="{7D478EFF-75CE-4B89-B5E0-3E2EDB7FC0EF}" type="pres">
      <dgm:prSet presAssocID="{6D080468-4B53-4117-9310-21A57E555395}" presName="bSp" presStyleCnt="0"/>
      <dgm:spPr/>
    </dgm:pt>
    <dgm:pt modelId="{BB8D6B58-5544-468F-BCBB-7C58F85E3627}" type="pres">
      <dgm:prSet presAssocID="{6D080468-4B53-4117-9310-21A57E555395}" presName="process" presStyleCnt="0"/>
      <dgm:spPr/>
    </dgm:pt>
    <dgm:pt modelId="{BCDD426C-F286-4837-BA6C-1CB28AC69764}" type="pres">
      <dgm:prSet presAssocID="{51F951B7-2072-49DA-81FA-5CADFEC41B0D}" presName="composite1" presStyleCnt="0"/>
      <dgm:spPr/>
    </dgm:pt>
    <dgm:pt modelId="{E23694C6-0DC2-4EFE-B778-D6110BC0BBB5}" type="pres">
      <dgm:prSet presAssocID="{51F951B7-2072-49DA-81FA-5CADFEC41B0D}" presName="dummyNode1" presStyleLbl="node1" presStyleIdx="0" presStyleCnt="2"/>
      <dgm:spPr/>
    </dgm:pt>
    <dgm:pt modelId="{B923DF83-3438-4C8B-AEDA-FC4F4AEFB5A9}" type="pres">
      <dgm:prSet presAssocID="{51F951B7-2072-49DA-81FA-5CADFEC41B0D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51BE27-38C5-4695-AE07-50CA27799220}" type="pres">
      <dgm:prSet presAssocID="{51F951B7-2072-49DA-81FA-5CADFEC41B0D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FD0771-841D-4AFA-8CBC-238ED54BB5C9}" type="pres">
      <dgm:prSet presAssocID="{51F951B7-2072-49DA-81FA-5CADFEC41B0D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5BF79-FFA1-4AF9-8081-6395FC6FBB2A}" type="pres">
      <dgm:prSet presAssocID="{51F951B7-2072-49DA-81FA-5CADFEC41B0D}" presName="connSite1" presStyleCnt="0"/>
      <dgm:spPr/>
    </dgm:pt>
    <dgm:pt modelId="{19E57BF9-7A18-4DD6-9D84-A9F7022069F1}" type="pres">
      <dgm:prSet presAssocID="{A9EF96E5-5F33-41AE-BAC6-C9E63820EFE0}" presName="Name9" presStyleLbl="sibTrans2D1" presStyleIdx="0" presStyleCnt="1"/>
      <dgm:spPr/>
      <dgm:t>
        <a:bodyPr/>
        <a:lstStyle/>
        <a:p>
          <a:endParaRPr lang="pt-BR"/>
        </a:p>
      </dgm:t>
    </dgm:pt>
    <dgm:pt modelId="{11AB1B59-BDEC-47B9-911B-079401CB6DD4}" type="pres">
      <dgm:prSet presAssocID="{3D777B45-E6BA-4F36-A134-269149CECEAB}" presName="composite2" presStyleCnt="0"/>
      <dgm:spPr/>
    </dgm:pt>
    <dgm:pt modelId="{E3806AC8-DE09-40D9-AEA7-891642D10594}" type="pres">
      <dgm:prSet presAssocID="{3D777B45-E6BA-4F36-A134-269149CECEAB}" presName="dummyNode2" presStyleLbl="node1" presStyleIdx="0" presStyleCnt="2"/>
      <dgm:spPr/>
    </dgm:pt>
    <dgm:pt modelId="{A95D3D84-32DA-4CAB-A7CB-FEF90DC061E2}" type="pres">
      <dgm:prSet presAssocID="{3D777B45-E6BA-4F36-A134-269149CECEAB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399A09-8EC9-4793-8687-A79759F89C6A}" type="pres">
      <dgm:prSet presAssocID="{3D777B45-E6BA-4F36-A134-269149CECEAB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4330E6-EA26-4E78-9B16-C9B23E6117B8}" type="pres">
      <dgm:prSet presAssocID="{3D777B45-E6BA-4F36-A134-269149CECEAB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9EF39B-7842-4A5D-8601-2E515BC9300F}" type="pres">
      <dgm:prSet presAssocID="{3D777B45-E6BA-4F36-A134-269149CECEAB}" presName="connSite2" presStyleCnt="0"/>
      <dgm:spPr/>
    </dgm:pt>
  </dgm:ptLst>
  <dgm:cxnLst>
    <dgm:cxn modelId="{BC102C52-5896-4E8C-AAA4-F4536DB7566C}" type="presOf" srcId="{F6CCD1EF-E064-49E6-A72F-1254D864A062}" destId="{4A399A09-8EC9-4793-8687-A79759F89C6A}" srcOrd="1" destOrd="4" presId="urn:microsoft.com/office/officeart/2005/8/layout/hProcess4"/>
    <dgm:cxn modelId="{FE740078-7DD3-482A-9CDC-16C7CC5CDC92}" type="presOf" srcId="{3DCA6854-11B6-4695-BAF5-A5CCE2DF09D9}" destId="{B923DF83-3438-4C8B-AEDA-FC4F4AEFB5A9}" srcOrd="0" destOrd="1" presId="urn:microsoft.com/office/officeart/2005/8/layout/hProcess4"/>
    <dgm:cxn modelId="{F770127D-D03E-4B8E-B1BB-569E66C196C9}" srcId="{6D080468-4B53-4117-9310-21A57E555395}" destId="{51F951B7-2072-49DA-81FA-5CADFEC41B0D}" srcOrd="0" destOrd="0" parTransId="{BCE23651-3168-4E05-BF05-6B8669B05322}" sibTransId="{A9EF96E5-5F33-41AE-BAC6-C9E63820EFE0}"/>
    <dgm:cxn modelId="{1C44655B-87BE-4BBA-8F20-F620BA03DDC1}" type="presOf" srcId="{98344A91-31BC-4D4E-95FD-F0BFA67931CE}" destId="{B923DF83-3438-4C8B-AEDA-FC4F4AEFB5A9}" srcOrd="0" destOrd="0" presId="urn:microsoft.com/office/officeart/2005/8/layout/hProcess4"/>
    <dgm:cxn modelId="{E4CE98E4-626F-4180-9881-7BE5E748400D}" type="presOf" srcId="{83DED5E7-35F2-445D-9729-B29DF154CDAD}" destId="{F051BE27-38C5-4695-AE07-50CA27799220}" srcOrd="1" destOrd="2" presId="urn:microsoft.com/office/officeart/2005/8/layout/hProcess4"/>
    <dgm:cxn modelId="{535399E8-81A4-4DF4-9789-2DFF4C5AC8E1}" type="presOf" srcId="{73084F1A-6E65-4740-BDFC-76B00AD202D3}" destId="{A95D3D84-32DA-4CAB-A7CB-FEF90DC061E2}" srcOrd="0" destOrd="2" presId="urn:microsoft.com/office/officeart/2005/8/layout/hProcess4"/>
    <dgm:cxn modelId="{2D36A9CC-04F9-409B-A572-0AF698B2AC63}" srcId="{51F951B7-2072-49DA-81FA-5CADFEC41B0D}" destId="{98344A91-31BC-4D4E-95FD-F0BFA67931CE}" srcOrd="0" destOrd="0" parTransId="{CDD217D5-0EA7-4DD7-9643-C437D7C4D797}" sibTransId="{8CD57AFE-E232-4884-9882-BF434491B8E7}"/>
    <dgm:cxn modelId="{C1A59DFD-2175-43C4-BB93-BFE0C0020FE5}" srcId="{3D777B45-E6BA-4F36-A134-269149CECEAB}" destId="{F6CCD1EF-E064-49E6-A72F-1254D864A062}" srcOrd="4" destOrd="0" parTransId="{2CF4FA5B-2D7C-40AE-8E25-433A171047D3}" sibTransId="{35F60033-FB5A-437E-90F7-BBFD4AEAFDE9}"/>
    <dgm:cxn modelId="{FE608DA7-C75E-46FB-BB8F-629B64EF7E60}" type="presOf" srcId="{A9EF96E5-5F33-41AE-BAC6-C9E63820EFE0}" destId="{19E57BF9-7A18-4DD6-9D84-A9F7022069F1}" srcOrd="0" destOrd="0" presId="urn:microsoft.com/office/officeart/2005/8/layout/hProcess4"/>
    <dgm:cxn modelId="{C749BF8E-7C0D-4DA2-BD81-407A280F67C1}" srcId="{3D777B45-E6BA-4F36-A134-269149CECEAB}" destId="{73084F1A-6E65-4740-BDFC-76B00AD202D3}" srcOrd="2" destOrd="0" parTransId="{1CD8A81E-EBB2-47A9-8B76-C7B801699816}" sibTransId="{229B3AA4-F9CF-4F07-A737-9AEA8480A8F9}"/>
    <dgm:cxn modelId="{A9D1C97B-297B-4310-8A59-7516E75CDDFE}" type="presOf" srcId="{C0E4FF68-D63E-461D-823F-EDB4BE680053}" destId="{4A399A09-8EC9-4793-8687-A79759F89C6A}" srcOrd="1" destOrd="1" presId="urn:microsoft.com/office/officeart/2005/8/layout/hProcess4"/>
    <dgm:cxn modelId="{7A2CF0F8-7783-429B-A57D-0A02E70F680D}" srcId="{3D777B45-E6BA-4F36-A134-269149CECEAB}" destId="{C0E4FF68-D63E-461D-823F-EDB4BE680053}" srcOrd="1" destOrd="0" parTransId="{C11A2D20-E242-45FF-8370-FD8F4D16DE6A}" sibTransId="{12200F8F-56E4-449F-BD03-8C29CDDB48F1}"/>
    <dgm:cxn modelId="{FFBBFC71-F2DF-4AB4-BCF2-05AB30EDEF23}" srcId="{3D777B45-E6BA-4F36-A134-269149CECEAB}" destId="{23FD5756-E335-4BD2-BDD6-765F8D8076B3}" srcOrd="0" destOrd="0" parTransId="{A76F2C07-6697-41AE-A1D9-D4DADAD28611}" sibTransId="{A34A28E6-3A29-48BF-A52C-6BA4D3315557}"/>
    <dgm:cxn modelId="{10E16D3D-6876-499B-9009-DFE0EBB26649}" type="presOf" srcId="{627ABEBC-96CB-4DAA-A5FD-D23A1F96637A}" destId="{A95D3D84-32DA-4CAB-A7CB-FEF90DC061E2}" srcOrd="0" destOrd="3" presId="urn:microsoft.com/office/officeart/2005/8/layout/hProcess4"/>
    <dgm:cxn modelId="{1D56B218-50D9-49FC-AFEF-953561F960FE}" srcId="{51F951B7-2072-49DA-81FA-5CADFEC41B0D}" destId="{83DED5E7-35F2-445D-9729-B29DF154CDAD}" srcOrd="2" destOrd="0" parTransId="{D59D2952-8490-45D7-A7D4-8374BD262092}" sibTransId="{295A3D19-2763-4365-A30D-65B11DBA9A13}"/>
    <dgm:cxn modelId="{E21B9A20-4D4D-4CE4-B64A-058B2A9CD821}" type="presOf" srcId="{83DED5E7-35F2-445D-9729-B29DF154CDAD}" destId="{B923DF83-3438-4C8B-AEDA-FC4F4AEFB5A9}" srcOrd="0" destOrd="2" presId="urn:microsoft.com/office/officeart/2005/8/layout/hProcess4"/>
    <dgm:cxn modelId="{F9C8A270-BF48-459F-9A98-40A8211B2EC1}" srcId="{6D080468-4B53-4117-9310-21A57E555395}" destId="{3D777B45-E6BA-4F36-A134-269149CECEAB}" srcOrd="1" destOrd="0" parTransId="{06B884D3-23BE-47D3-8FA7-416BF611D7F1}" sibTransId="{FA455A46-D2D7-4256-862A-F398AC7A7C83}"/>
    <dgm:cxn modelId="{D6C8C89D-1D58-4727-8BEB-CE308F7B444D}" type="presOf" srcId="{51F951B7-2072-49DA-81FA-5CADFEC41B0D}" destId="{84FD0771-841D-4AFA-8CBC-238ED54BB5C9}" srcOrd="0" destOrd="0" presId="urn:microsoft.com/office/officeart/2005/8/layout/hProcess4"/>
    <dgm:cxn modelId="{DFEC77AA-9E3F-45B7-9C41-01371862DED8}" srcId="{3D777B45-E6BA-4F36-A134-269149CECEAB}" destId="{627ABEBC-96CB-4DAA-A5FD-D23A1F96637A}" srcOrd="3" destOrd="0" parTransId="{C08DCC7C-1363-40C8-8D9C-F7C3A9A68AFF}" sibTransId="{29267558-CE46-454C-A402-8B3B358351DC}"/>
    <dgm:cxn modelId="{92B87B4E-2D3F-4340-B2DB-EE612C9BD849}" type="presOf" srcId="{3DCA6854-11B6-4695-BAF5-A5CCE2DF09D9}" destId="{F051BE27-38C5-4695-AE07-50CA27799220}" srcOrd="1" destOrd="1" presId="urn:microsoft.com/office/officeart/2005/8/layout/hProcess4"/>
    <dgm:cxn modelId="{00B2F4AD-4F2C-40B4-8452-7B4CC0EDDE48}" type="presOf" srcId="{C0E4FF68-D63E-461D-823F-EDB4BE680053}" destId="{A95D3D84-32DA-4CAB-A7CB-FEF90DC061E2}" srcOrd="0" destOrd="1" presId="urn:microsoft.com/office/officeart/2005/8/layout/hProcess4"/>
    <dgm:cxn modelId="{0CA7A850-F8F9-4FD0-98B9-808790F852A5}" type="presOf" srcId="{98344A91-31BC-4D4E-95FD-F0BFA67931CE}" destId="{F051BE27-38C5-4695-AE07-50CA27799220}" srcOrd="1" destOrd="0" presId="urn:microsoft.com/office/officeart/2005/8/layout/hProcess4"/>
    <dgm:cxn modelId="{68302D24-70F7-40F1-8B76-00A8AB2B6CA6}" type="presOf" srcId="{3D777B45-E6BA-4F36-A134-269149CECEAB}" destId="{E74330E6-EA26-4E78-9B16-C9B23E6117B8}" srcOrd="0" destOrd="0" presId="urn:microsoft.com/office/officeart/2005/8/layout/hProcess4"/>
    <dgm:cxn modelId="{29920930-5163-43B6-9E54-6ED59BB78241}" type="presOf" srcId="{F6CCD1EF-E064-49E6-A72F-1254D864A062}" destId="{A95D3D84-32DA-4CAB-A7CB-FEF90DC061E2}" srcOrd="0" destOrd="4" presId="urn:microsoft.com/office/officeart/2005/8/layout/hProcess4"/>
    <dgm:cxn modelId="{2A446990-2509-4DEF-84C7-82B75197F675}" srcId="{51F951B7-2072-49DA-81FA-5CADFEC41B0D}" destId="{3DCA6854-11B6-4695-BAF5-A5CCE2DF09D9}" srcOrd="1" destOrd="0" parTransId="{0AB8DAEF-4E68-4531-B544-25045C7A1429}" sibTransId="{34661B14-9034-4534-88DC-F1248EACA492}"/>
    <dgm:cxn modelId="{2B243ADA-EAE9-4F12-82B2-EF59EFB8CBDA}" type="presOf" srcId="{6D080468-4B53-4117-9310-21A57E555395}" destId="{FFF32750-6EEF-44A2-B078-BEBD8167A921}" srcOrd="0" destOrd="0" presId="urn:microsoft.com/office/officeart/2005/8/layout/hProcess4"/>
    <dgm:cxn modelId="{50121623-496F-4795-9B73-9EA24E0C44FF}" type="presOf" srcId="{627ABEBC-96CB-4DAA-A5FD-D23A1F96637A}" destId="{4A399A09-8EC9-4793-8687-A79759F89C6A}" srcOrd="1" destOrd="3" presId="urn:microsoft.com/office/officeart/2005/8/layout/hProcess4"/>
    <dgm:cxn modelId="{144D2EF9-3D9B-41A8-8198-6AFA03C99BC1}" type="presOf" srcId="{73084F1A-6E65-4740-BDFC-76B00AD202D3}" destId="{4A399A09-8EC9-4793-8687-A79759F89C6A}" srcOrd="1" destOrd="2" presId="urn:microsoft.com/office/officeart/2005/8/layout/hProcess4"/>
    <dgm:cxn modelId="{4C383B39-36F9-424F-B554-B92E97D25E55}" type="presOf" srcId="{23FD5756-E335-4BD2-BDD6-765F8D8076B3}" destId="{4A399A09-8EC9-4793-8687-A79759F89C6A}" srcOrd="1" destOrd="0" presId="urn:microsoft.com/office/officeart/2005/8/layout/hProcess4"/>
    <dgm:cxn modelId="{27A5F3D4-CDC2-41AB-B5E3-B00AABE4801D}" type="presOf" srcId="{23FD5756-E335-4BD2-BDD6-765F8D8076B3}" destId="{A95D3D84-32DA-4CAB-A7CB-FEF90DC061E2}" srcOrd="0" destOrd="0" presId="urn:microsoft.com/office/officeart/2005/8/layout/hProcess4"/>
    <dgm:cxn modelId="{58E5A0D0-AEEE-4361-8A93-83561290436D}" type="presParOf" srcId="{FFF32750-6EEF-44A2-B078-BEBD8167A921}" destId="{DE92E650-8C94-480B-A084-4C81BF98A06E}" srcOrd="0" destOrd="0" presId="urn:microsoft.com/office/officeart/2005/8/layout/hProcess4"/>
    <dgm:cxn modelId="{40AEC5F6-D3AD-43B5-AD24-EDA071C0A85D}" type="presParOf" srcId="{FFF32750-6EEF-44A2-B078-BEBD8167A921}" destId="{7D478EFF-75CE-4B89-B5E0-3E2EDB7FC0EF}" srcOrd="1" destOrd="0" presId="urn:microsoft.com/office/officeart/2005/8/layout/hProcess4"/>
    <dgm:cxn modelId="{FEE7124C-EFDE-4646-8183-D4E6E061BB6D}" type="presParOf" srcId="{FFF32750-6EEF-44A2-B078-BEBD8167A921}" destId="{BB8D6B58-5544-468F-BCBB-7C58F85E3627}" srcOrd="2" destOrd="0" presId="urn:microsoft.com/office/officeart/2005/8/layout/hProcess4"/>
    <dgm:cxn modelId="{E5F8E8FC-BA26-4D27-B6D3-8ABB94C89266}" type="presParOf" srcId="{BB8D6B58-5544-468F-BCBB-7C58F85E3627}" destId="{BCDD426C-F286-4837-BA6C-1CB28AC69764}" srcOrd="0" destOrd="0" presId="urn:microsoft.com/office/officeart/2005/8/layout/hProcess4"/>
    <dgm:cxn modelId="{BC274522-D091-44CF-943A-FE78EBF73AB1}" type="presParOf" srcId="{BCDD426C-F286-4837-BA6C-1CB28AC69764}" destId="{E23694C6-0DC2-4EFE-B778-D6110BC0BBB5}" srcOrd="0" destOrd="0" presId="urn:microsoft.com/office/officeart/2005/8/layout/hProcess4"/>
    <dgm:cxn modelId="{B6E1F0EF-FA39-4007-9BA4-86FA4D9359DF}" type="presParOf" srcId="{BCDD426C-F286-4837-BA6C-1CB28AC69764}" destId="{B923DF83-3438-4C8B-AEDA-FC4F4AEFB5A9}" srcOrd="1" destOrd="0" presId="urn:microsoft.com/office/officeart/2005/8/layout/hProcess4"/>
    <dgm:cxn modelId="{5979291D-CB6C-42D0-81DA-E55DE3A7EBC9}" type="presParOf" srcId="{BCDD426C-F286-4837-BA6C-1CB28AC69764}" destId="{F051BE27-38C5-4695-AE07-50CA27799220}" srcOrd="2" destOrd="0" presId="urn:microsoft.com/office/officeart/2005/8/layout/hProcess4"/>
    <dgm:cxn modelId="{52FB31D3-86EB-4DAE-82DA-D2A6940E8C2A}" type="presParOf" srcId="{BCDD426C-F286-4837-BA6C-1CB28AC69764}" destId="{84FD0771-841D-4AFA-8CBC-238ED54BB5C9}" srcOrd="3" destOrd="0" presId="urn:microsoft.com/office/officeart/2005/8/layout/hProcess4"/>
    <dgm:cxn modelId="{7559FC06-92E9-403C-99D9-368EB42E4AC2}" type="presParOf" srcId="{BCDD426C-F286-4837-BA6C-1CB28AC69764}" destId="{40C5BF79-FFA1-4AF9-8081-6395FC6FBB2A}" srcOrd="4" destOrd="0" presId="urn:microsoft.com/office/officeart/2005/8/layout/hProcess4"/>
    <dgm:cxn modelId="{3EF9A53C-E69D-47CB-8ACA-567975D6BDD8}" type="presParOf" srcId="{BB8D6B58-5544-468F-BCBB-7C58F85E3627}" destId="{19E57BF9-7A18-4DD6-9D84-A9F7022069F1}" srcOrd="1" destOrd="0" presId="urn:microsoft.com/office/officeart/2005/8/layout/hProcess4"/>
    <dgm:cxn modelId="{4D901466-4BD4-4F83-A84A-520E249F9425}" type="presParOf" srcId="{BB8D6B58-5544-468F-BCBB-7C58F85E3627}" destId="{11AB1B59-BDEC-47B9-911B-079401CB6DD4}" srcOrd="2" destOrd="0" presId="urn:microsoft.com/office/officeart/2005/8/layout/hProcess4"/>
    <dgm:cxn modelId="{6A022762-D4A9-4E7F-A181-7C4039C15908}" type="presParOf" srcId="{11AB1B59-BDEC-47B9-911B-079401CB6DD4}" destId="{E3806AC8-DE09-40D9-AEA7-891642D10594}" srcOrd="0" destOrd="0" presId="urn:microsoft.com/office/officeart/2005/8/layout/hProcess4"/>
    <dgm:cxn modelId="{178F3EC8-E058-4D4F-A94E-02048C2C9244}" type="presParOf" srcId="{11AB1B59-BDEC-47B9-911B-079401CB6DD4}" destId="{A95D3D84-32DA-4CAB-A7CB-FEF90DC061E2}" srcOrd="1" destOrd="0" presId="urn:microsoft.com/office/officeart/2005/8/layout/hProcess4"/>
    <dgm:cxn modelId="{953FAFF9-1137-402A-BC40-987EE70043ED}" type="presParOf" srcId="{11AB1B59-BDEC-47B9-911B-079401CB6DD4}" destId="{4A399A09-8EC9-4793-8687-A79759F89C6A}" srcOrd="2" destOrd="0" presId="urn:microsoft.com/office/officeart/2005/8/layout/hProcess4"/>
    <dgm:cxn modelId="{DD6663DD-5F65-4AA7-93D2-E35316809666}" type="presParOf" srcId="{11AB1B59-BDEC-47B9-911B-079401CB6DD4}" destId="{E74330E6-EA26-4E78-9B16-C9B23E6117B8}" srcOrd="3" destOrd="0" presId="urn:microsoft.com/office/officeart/2005/8/layout/hProcess4"/>
    <dgm:cxn modelId="{0DC893B4-EB5F-4122-99DD-3857EC2649FA}" type="presParOf" srcId="{11AB1B59-BDEC-47B9-911B-079401CB6DD4}" destId="{269EF39B-7842-4A5D-8601-2E515BC930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7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40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00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3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55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86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8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49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398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83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6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02D8AFB-7259-40A9-B7CF-BBFB8BB7DA71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949870-E155-4EB7-A62C-D746C50B98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8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ucor@seger.es.gov.br" TargetMode="External"/><Relationship Id="rId2" Type="http://schemas.openxmlformats.org/officeDocument/2006/relationships/hyperlink" Target="mailto:registrodeprecos@seger.es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odeprecos@seger.es.gov.br" TargetMode="External"/><Relationship Id="rId2" Type="http://schemas.openxmlformats.org/officeDocument/2006/relationships/hyperlink" Target="http://www.compras.es.gov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na.barbosaribeiro@embratel.com.b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egistrodeprecos@seger.es.gov.br" TargetMode="External"/><Relationship Id="rId2" Type="http://schemas.openxmlformats.org/officeDocument/2006/relationships/hyperlink" Target="mailto:ana.barbosaribeiro@Embratel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cor@seger.es.gov.b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055" y="2865121"/>
            <a:ext cx="4165960" cy="2102515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REUNIÃO DE APRESENTAÇÃO DA NOVA CONTRATAÇÃO DE TELEFONIA MÓVEL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11388" y="6149789"/>
            <a:ext cx="42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Vitória, 13 de junho de 2023.</a:t>
            </a:r>
          </a:p>
        </p:txBody>
      </p:sp>
      <p:pic>
        <p:nvPicPr>
          <p:cNvPr id="5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021" y="551963"/>
            <a:ext cx="1010308" cy="106168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94329" y="482639"/>
            <a:ext cx="8008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GOVERNO DO ESTADO DO ESPÍRITO SANTO</a:t>
            </a:r>
          </a:p>
          <a:p>
            <a:r>
              <a:rPr lang="pt-BR" dirty="0"/>
              <a:t>SECRETARIA DE ESTADO DE GESTÃO E RECURSOS HUMANOS</a:t>
            </a:r>
          </a:p>
          <a:p>
            <a:r>
              <a:rPr lang="pt-BR" dirty="0"/>
              <a:t>SUBSECRETARIA DE ESTADO DE ADMNISTRAÇÃO GERAL</a:t>
            </a:r>
          </a:p>
          <a:p>
            <a:r>
              <a:rPr lang="pt-BR" dirty="0"/>
              <a:t>GERÊNCIA DE SERVIÇOS CORPORATIVOS</a:t>
            </a:r>
          </a:p>
        </p:txBody>
      </p:sp>
      <p:pic>
        <p:nvPicPr>
          <p:cNvPr id="7" name="Imagem 6" descr="Pessoa observando o telefone vazio">
            <a:extLst>
              <a:ext uri="{FF2B5EF4-FFF2-40B4-BE49-F238E27FC236}">
                <a16:creationId xmlns:a16="http://schemas.microsoft.com/office/drawing/2014/main" xmlns="" id="{E8F91D58-A76D-B8E8-57C5-68595519DF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3250"/>
            <a:ext cx="4605170" cy="307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641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473" y="137376"/>
            <a:ext cx="10515600" cy="92915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Portal de Serviços Corporativos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4730705-60D4-D7E3-D1CF-7B626701F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73" y="1644307"/>
            <a:ext cx="10027087" cy="40552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A573C21-C5E7-FDDD-27B7-08B526F3F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41" y="1158416"/>
            <a:ext cx="8804352" cy="55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764" y="205217"/>
            <a:ext cx="10515600" cy="92915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Modelos de aparelhos</a:t>
            </a:r>
          </a:p>
        </p:txBody>
      </p:sp>
      <p:pic>
        <p:nvPicPr>
          <p:cNvPr id="5" name="Imagem 4" descr="Desenho abstrato colorido&#10;&#10;Descrição gerada automaticamente com confiança baixa">
            <a:extLst>
              <a:ext uri="{FF2B5EF4-FFF2-40B4-BE49-F238E27FC236}">
                <a16:creationId xmlns:a16="http://schemas.microsoft.com/office/drawing/2014/main" xmlns="" id="{17C97BF8-EC35-4CF3-9BCD-667271AF2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86" y="1691200"/>
            <a:ext cx="1791108" cy="386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agem 7" descr="Uma imagem contendo eletrônico, espelho, espelho retrovisor, computador&#10;&#10;Descrição gerada automaticamente">
            <a:extLst>
              <a:ext uri="{FF2B5EF4-FFF2-40B4-BE49-F238E27FC236}">
                <a16:creationId xmlns:a16="http://schemas.microsoft.com/office/drawing/2014/main" xmlns="" id="{2C69AE36-8C9D-9BE2-BAE0-4F6EC8AF3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79" y="1691200"/>
            <a:ext cx="1867325" cy="386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C0D4F7E6-AB15-A26B-20A6-73E434185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5" y="1691201"/>
            <a:ext cx="1803811" cy="386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5D775F2-7C11-3BE1-2AEC-DD84B4F0B30E}"/>
              </a:ext>
            </a:extLst>
          </p:cNvPr>
          <p:cNvSpPr txBox="1"/>
          <p:nvPr/>
        </p:nvSpPr>
        <p:spPr>
          <a:xfrm>
            <a:off x="1152525" y="5628640"/>
            <a:ext cx="180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Samsung A53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09758BB-53D2-0385-A9AE-E08D412837B1}"/>
              </a:ext>
            </a:extLst>
          </p:cNvPr>
          <p:cNvSpPr txBox="1"/>
          <p:nvPr/>
        </p:nvSpPr>
        <p:spPr>
          <a:xfrm>
            <a:off x="4241165" y="5628640"/>
            <a:ext cx="180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Samsung A34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0B6DFAB8-1B50-D215-B73D-D420BAE0000B}"/>
              </a:ext>
            </a:extLst>
          </p:cNvPr>
          <p:cNvSpPr txBox="1"/>
          <p:nvPr/>
        </p:nvSpPr>
        <p:spPr>
          <a:xfrm>
            <a:off x="7380605" y="5628640"/>
            <a:ext cx="180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Samsung A03</a:t>
            </a:r>
          </a:p>
        </p:txBody>
      </p:sp>
    </p:spTree>
    <p:extLst>
      <p:ext uri="{BB962C8B-B14F-4D97-AF65-F5344CB8AC3E}">
        <p14:creationId xmlns:p14="http://schemas.microsoft.com/office/powerpoint/2010/main" val="18323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680" y="92047"/>
            <a:ext cx="9692641" cy="118811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</a:rPr>
              <a:t>Assistência técnica e furtos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50929FC-D733-909E-758A-64D84D054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62" y="828216"/>
            <a:ext cx="11135360" cy="5577840"/>
          </a:xfrm>
        </p:spPr>
        <p:txBody>
          <a:bodyPr anchor="ctr"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Abertura de chamado junto à Contratada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Operadora disponibilizada aparelho similar ou superior em até 15 dias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O aparelho é enviado para assistência técnica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Constada a necessidade de substituição definitiva, a Contratada deverá disponibilizar novo aparelho em até 15 dias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Se constado mau uso, a Contratada fica desobrigada de disponibilizar novo aparelho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A Contratada fornecerá backup </a:t>
            </a:r>
            <a:r>
              <a:rPr lang="pt-BR" dirty="0" smtClean="0">
                <a:solidFill>
                  <a:schemeClr val="tx1"/>
                </a:solidFill>
              </a:rPr>
              <a:t>de aparelhos e chips para situações de defeito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Contratada </a:t>
            </a:r>
            <a:r>
              <a:rPr lang="pt-BR" dirty="0" smtClean="0">
                <a:solidFill>
                  <a:schemeClr val="tx1"/>
                </a:solidFill>
              </a:rPr>
              <a:t>também disponibilizará backup para ocorrências de furto e roubo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0641" y="214198"/>
            <a:ext cx="9204959" cy="1016000"/>
          </a:xfrm>
        </p:spPr>
        <p:txBody>
          <a:bodyPr anchor="t"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Canais de atendimento</a:t>
            </a:r>
          </a:p>
        </p:txBody>
      </p:sp>
      <p:pic>
        <p:nvPicPr>
          <p:cNvPr id="8" name="Espaço Reservado para Conteúdo 7" descr="Call center estrutura de tópicos">
            <a:extLst>
              <a:ext uri="{FF2B5EF4-FFF2-40B4-BE49-F238E27FC236}">
                <a16:creationId xmlns:a16="http://schemas.microsoft.com/office/drawing/2014/main" xmlns="" id="{3CABAD32-0ACE-7A53-202C-41C57CC76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1680" y="3769360"/>
            <a:ext cx="1935340" cy="1935340"/>
          </a:xfrm>
        </p:spPr>
      </p:pic>
      <p:pic>
        <p:nvPicPr>
          <p:cNvPr id="10" name="Gráfico 9" descr="Call center com preenchimento sólido">
            <a:extLst>
              <a:ext uri="{FF2B5EF4-FFF2-40B4-BE49-F238E27FC236}">
                <a16:creationId xmlns:a16="http://schemas.microsoft.com/office/drawing/2014/main" xmlns="" id="{8EC5D817-ABBF-E64D-00BB-DA80D6703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91680" y="1336180"/>
            <a:ext cx="2044560" cy="20445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14C2D73-06FC-8D1D-4067-086459023B9E}"/>
              </a:ext>
            </a:extLst>
          </p:cNvPr>
          <p:cNvSpPr txBox="1"/>
          <p:nvPr/>
        </p:nvSpPr>
        <p:spPr>
          <a:xfrm>
            <a:off x="2976882" y="1414895"/>
            <a:ext cx="542544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Consultora de relacionamento – Ana Carolina</a:t>
            </a:r>
          </a:p>
          <a:p>
            <a:endParaRPr lang="pt-BR" dirty="0"/>
          </a:p>
          <a:p>
            <a:r>
              <a:rPr lang="pt-BR" dirty="0"/>
              <a:t>Ativação de novas linhas</a:t>
            </a:r>
          </a:p>
          <a:p>
            <a:r>
              <a:rPr lang="pt-BR" dirty="0"/>
              <a:t>Fornecimento de </a:t>
            </a:r>
            <a:r>
              <a:rPr lang="pt-BR" dirty="0" err="1" smtClean="0"/>
              <a:t>SIMcard</a:t>
            </a:r>
            <a:endParaRPr lang="pt-BR" dirty="0" smtClean="0"/>
          </a:p>
          <a:p>
            <a:r>
              <a:rPr lang="pt-BR" dirty="0" smtClean="0"/>
              <a:t>Migração de linhas entre órgãos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83B3400-061B-3F74-B335-5389F1E107ED}"/>
              </a:ext>
            </a:extLst>
          </p:cNvPr>
          <p:cNvSpPr txBox="1"/>
          <p:nvPr/>
        </p:nvSpPr>
        <p:spPr>
          <a:xfrm>
            <a:off x="3200400" y="3950374"/>
            <a:ext cx="542544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GSINC</a:t>
            </a:r>
          </a:p>
          <a:p>
            <a:endParaRPr lang="pt-BR" dirty="0"/>
          </a:p>
          <a:p>
            <a:r>
              <a:rPr lang="pt-BR" dirty="0"/>
              <a:t>Contestação de fatura</a:t>
            </a:r>
          </a:p>
          <a:p>
            <a:r>
              <a:rPr lang="pt-BR" dirty="0"/>
              <a:t>Ativação de novo </a:t>
            </a:r>
            <a:r>
              <a:rPr lang="pt-BR" dirty="0" smtClean="0"/>
              <a:t>chip</a:t>
            </a:r>
          </a:p>
          <a:p>
            <a:r>
              <a:rPr lang="pt-BR" dirty="0"/>
              <a:t>Suspensão provisória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2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841" y="335887"/>
            <a:ext cx="9204959" cy="1016000"/>
          </a:xfrm>
        </p:spPr>
        <p:txBody>
          <a:bodyPr anchor="t"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Sistemas de apoio à fiscalização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9BB5F2D2-7D5C-9801-DB73-5630FB8E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099" y="1257810"/>
            <a:ext cx="1531753" cy="141744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0402E325-F710-5EE1-239F-F87C7D73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570" y="1257810"/>
            <a:ext cx="1615580" cy="147840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943E24E-F199-7487-3252-AC6BB42D163B}"/>
              </a:ext>
            </a:extLst>
          </p:cNvPr>
          <p:cNvSpPr txBox="1"/>
          <p:nvPr/>
        </p:nvSpPr>
        <p:spPr>
          <a:xfrm>
            <a:off x="1818640" y="2905974"/>
            <a:ext cx="3434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Gestor Online</a:t>
            </a:r>
          </a:p>
          <a:p>
            <a:pPr algn="ctr"/>
            <a:endParaRPr lang="pt-BR" b="1" dirty="0"/>
          </a:p>
          <a:p>
            <a:pPr algn="ctr"/>
            <a:r>
              <a:rPr lang="pt-BR" dirty="0"/>
              <a:t>Cadastramento de linhas</a:t>
            </a:r>
          </a:p>
          <a:p>
            <a:pPr algn="ctr"/>
            <a:r>
              <a:rPr lang="pt-BR" dirty="0"/>
              <a:t>Configurações de uso</a:t>
            </a:r>
          </a:p>
          <a:p>
            <a:pPr algn="ctr"/>
            <a:r>
              <a:rPr lang="pt-BR" dirty="0"/>
              <a:t>Habilitação do código 21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4856E670-9B16-8F45-4920-E5749B50B658}"/>
              </a:ext>
            </a:extLst>
          </p:cNvPr>
          <p:cNvSpPr txBox="1"/>
          <p:nvPr/>
        </p:nvSpPr>
        <p:spPr>
          <a:xfrm>
            <a:off x="6231720" y="2939898"/>
            <a:ext cx="2250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Conta online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Emissão de fatura</a:t>
            </a:r>
          </a:p>
        </p:txBody>
      </p:sp>
      <p:sp>
        <p:nvSpPr>
          <p:cNvPr id="21" name="Retângulo de cantos arredondados 6">
            <a:extLst>
              <a:ext uri="{FF2B5EF4-FFF2-40B4-BE49-F238E27FC236}">
                <a16:creationId xmlns:a16="http://schemas.microsoft.com/office/drawing/2014/main" xmlns="" id="{95B83455-F8EC-95D2-50D7-C5486B878172}"/>
              </a:ext>
            </a:extLst>
          </p:cNvPr>
          <p:cNvSpPr/>
          <p:nvPr/>
        </p:nvSpPr>
        <p:spPr>
          <a:xfrm>
            <a:off x="1259841" y="4591333"/>
            <a:ext cx="8676640" cy="171981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data de treinamento </a:t>
            </a:r>
            <a:r>
              <a:rPr lang="pt-BR" dirty="0"/>
              <a:t>nos sistemas será </a:t>
            </a:r>
            <a:r>
              <a:rPr lang="pt-BR" dirty="0" smtClean="0"/>
              <a:t>comunicada via </a:t>
            </a:r>
            <a:r>
              <a:rPr lang="pt-BR" dirty="0" err="1" smtClean="0"/>
              <a:t>email</a:t>
            </a:r>
            <a:r>
              <a:rPr lang="pt-BR" dirty="0"/>
              <a:t>.</a:t>
            </a:r>
            <a:endParaRPr lang="pt-BR" b="1" dirty="0">
              <a:solidFill>
                <a:schemeClr val="accent5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248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924" y="335887"/>
            <a:ext cx="11098923" cy="1016000"/>
          </a:xfrm>
        </p:spPr>
        <p:txBody>
          <a:bodyPr anchor="t"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Informações complementares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943E24E-F199-7487-3252-AC6BB42D163B}"/>
              </a:ext>
            </a:extLst>
          </p:cNvPr>
          <p:cNvSpPr txBox="1"/>
          <p:nvPr/>
        </p:nvSpPr>
        <p:spPr>
          <a:xfrm>
            <a:off x="1440267" y="1896981"/>
            <a:ext cx="98583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Registrar todas as ocorrências relativas à execução contratual, tais como:</a:t>
            </a:r>
          </a:p>
          <a:p>
            <a:pPr algn="ctr"/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Relação de servidores que  utilizam as linhas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Movimentações como (ativação, trocas, defeito, suspensão de linhas,  cancelamento, troca de chips </a:t>
            </a:r>
            <a:r>
              <a:rPr lang="pt-BR" dirty="0" err="1" smtClean="0"/>
              <a:t>etc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943E24E-F199-7487-3252-AC6BB42D163B}"/>
              </a:ext>
            </a:extLst>
          </p:cNvPr>
          <p:cNvSpPr txBox="1"/>
          <p:nvPr/>
        </p:nvSpPr>
        <p:spPr>
          <a:xfrm>
            <a:off x="1319398" y="3873236"/>
            <a:ext cx="9858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datas de vencimento serão mantidas</a:t>
            </a:r>
          </a:p>
          <a:p>
            <a:endParaRPr lang="pt-BR" dirty="0" smtClean="0"/>
          </a:p>
          <a:p>
            <a:r>
              <a:rPr lang="pt-BR" dirty="0" smtClean="0"/>
              <a:t>Os procedimentos para a devolução dos aparelhos antigos serão informadas por </a:t>
            </a:r>
            <a:r>
              <a:rPr lang="pt-BR" dirty="0" err="1" smtClean="0"/>
              <a:t>email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9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841" y="335887"/>
            <a:ext cx="9204959" cy="1016000"/>
          </a:xfrm>
        </p:spPr>
        <p:txBody>
          <a:bodyPr anchor="t"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Contatos SEGER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943E24E-F199-7487-3252-AC6BB42D163B}"/>
              </a:ext>
            </a:extLst>
          </p:cNvPr>
          <p:cNvSpPr txBox="1"/>
          <p:nvPr/>
        </p:nvSpPr>
        <p:spPr>
          <a:xfrm>
            <a:off x="3606800" y="1463254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GELIC</a:t>
            </a:r>
          </a:p>
          <a:p>
            <a:pPr algn="ctr"/>
            <a:endParaRPr lang="pt-BR" b="1" dirty="0"/>
          </a:p>
          <a:p>
            <a:pPr algn="ctr"/>
            <a:r>
              <a:rPr lang="pt-BR" dirty="0"/>
              <a:t>Celebração de contrato</a:t>
            </a:r>
          </a:p>
          <a:p>
            <a:pPr algn="ctr"/>
            <a:r>
              <a:rPr lang="pt-BR" dirty="0"/>
              <a:t>Adesão à Ata de Registro de Preços</a:t>
            </a:r>
          </a:p>
          <a:p>
            <a:pPr algn="ctr"/>
            <a:r>
              <a:rPr lang="pt-BR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registrodeprecos@seger.es.gov.br</a:t>
            </a:r>
            <a:r>
              <a:rPr lang="pt-BR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8B53A14-DB5C-BBFF-5FF0-B67D264CB82E}"/>
              </a:ext>
            </a:extLst>
          </p:cNvPr>
          <p:cNvSpPr txBox="1"/>
          <p:nvPr/>
        </p:nvSpPr>
        <p:spPr>
          <a:xfrm>
            <a:off x="1859280" y="3286760"/>
            <a:ext cx="8006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GECOR</a:t>
            </a:r>
          </a:p>
          <a:p>
            <a:pPr algn="ctr"/>
            <a:endParaRPr lang="pt-BR" b="1" dirty="0"/>
          </a:p>
          <a:p>
            <a:pPr algn="ctr"/>
            <a:r>
              <a:rPr lang="pt-BR" dirty="0"/>
              <a:t>Migração de linhas</a:t>
            </a:r>
          </a:p>
          <a:p>
            <a:pPr algn="ctr"/>
            <a:r>
              <a:rPr lang="pt-BR" dirty="0"/>
              <a:t>Implantação dos serviços</a:t>
            </a:r>
          </a:p>
          <a:p>
            <a:pPr algn="ctr"/>
            <a:r>
              <a:rPr lang="pt-BR" dirty="0"/>
              <a:t>Acesso aos sistemas da operadora</a:t>
            </a:r>
          </a:p>
          <a:p>
            <a:pPr algn="ctr"/>
            <a:r>
              <a:rPr lang="pt-BR" dirty="0"/>
              <a:t>Regras gerais sobre a operacionalização dos serviços</a:t>
            </a:r>
          </a:p>
          <a:p>
            <a:pPr algn="ctr"/>
            <a:r>
              <a:rPr lang="pt-BR" dirty="0">
                <a:solidFill>
                  <a:srgbClr val="002060"/>
                </a:solidFill>
                <a:hlinkClick r:id="rId3"/>
              </a:rPr>
              <a:t>sucor@seger.es.gov.br</a:t>
            </a:r>
            <a:endParaRPr lang="pt-BR" dirty="0">
              <a:solidFill>
                <a:srgbClr val="002060"/>
              </a:solidFill>
            </a:endParaRPr>
          </a:p>
          <a:p>
            <a:pPr algn="ctr"/>
            <a:r>
              <a:rPr lang="pt-BR" dirty="0" err="1" smtClean="0">
                <a:solidFill>
                  <a:srgbClr val="002060"/>
                </a:solidFill>
              </a:rPr>
              <a:t>Whatsapp</a:t>
            </a:r>
            <a:r>
              <a:rPr lang="pt-BR" dirty="0" smtClean="0">
                <a:solidFill>
                  <a:srgbClr val="002060"/>
                </a:solidFill>
              </a:rPr>
              <a:t>: (27) 98803-8895 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165" y="2819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Passo a passo para utilização da Ata de Registro de Preços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960" y="1767841"/>
            <a:ext cx="10905863" cy="4537932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Informações no Portal de Compras/Registro de Preços/Atas </a:t>
            </a:r>
            <a:r>
              <a:rPr lang="pt-BR" sz="2400" dirty="0" smtClean="0">
                <a:solidFill>
                  <a:schemeClr val="tx1"/>
                </a:solidFill>
              </a:rPr>
              <a:t>SEGER </a:t>
            </a:r>
            <a:r>
              <a:rPr lang="pt-BR" sz="2400" dirty="0" smtClean="0">
                <a:solidFill>
                  <a:schemeClr val="tx1"/>
                </a:solidFill>
                <a:hlinkClick r:id="rId2"/>
              </a:rPr>
              <a:t>www.compras.es.gov.br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Enviar </a:t>
            </a:r>
            <a:r>
              <a:rPr lang="pt-BR" sz="2400" dirty="0" err="1">
                <a:solidFill>
                  <a:schemeClr val="tx1"/>
                </a:solidFill>
              </a:rPr>
              <a:t>email</a:t>
            </a:r>
            <a:r>
              <a:rPr lang="pt-BR" sz="2400" dirty="0">
                <a:solidFill>
                  <a:schemeClr val="tx1"/>
                </a:solidFill>
              </a:rPr>
              <a:t> para </a:t>
            </a:r>
            <a:r>
              <a:rPr lang="pt-BR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registrodeprecos@seger.es.gov.br</a:t>
            </a:r>
            <a:endParaRPr lang="pt-BR" sz="2400" dirty="0">
              <a:solidFill>
                <a:srgbClr val="002060"/>
              </a:solidFill>
            </a:endParaRPr>
          </a:p>
          <a:p>
            <a:pPr marL="571500" lvl="1" indent="-342900"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marL="571500" lvl="1" indent="-342900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Mensagem com a sugestão do texto: “Conforme </a:t>
            </a:r>
            <a:r>
              <a:rPr lang="pt-BR" dirty="0">
                <a:solidFill>
                  <a:schemeClr val="tx1"/>
                </a:solidFill>
              </a:rPr>
              <a:t>planilha abaixo, solicitamos autorização para o(a) NOME DO ÓRGÃO utilizar a ARP nº 001/2023 - SEGER, processo nº 2021-BC081, que tem como objeto a prestação de serviço de telefonia, Serviço Móvel Pessoal (SMP).”</a:t>
            </a:r>
          </a:p>
          <a:p>
            <a:pPr marL="571500" lvl="1" indent="-34290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  <a:p>
            <a:pPr marL="571500" lvl="1" indent="-34290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Incluir a tabela com a demanda mensal x 30 meses e os valores totais para 30 </a:t>
            </a:r>
            <a:r>
              <a:rPr lang="pt-BR" dirty="0" smtClean="0">
                <a:solidFill>
                  <a:schemeClr val="tx1"/>
                </a:solidFill>
              </a:rPr>
              <a:t>meses.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165" y="2819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Passo a passo para utilização da Ata de Registro de Preços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960" y="1991359"/>
            <a:ext cx="10905863" cy="4314413"/>
          </a:xfrm>
        </p:spPr>
        <p:txBody>
          <a:bodyPr anchor="ctr"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SEGER autoriza a utilização da Ata de Registro de Preços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</a:rPr>
              <a:t>Norma de Procedimento SCL Nº 008 - Padroniza o processo de utilização de Ata de Registro de Preços</a:t>
            </a:r>
          </a:p>
          <a:p>
            <a:pPr marL="0" indent="0" algn="just">
              <a:buNone/>
            </a:pPr>
            <a:endParaRPr lang="pt-BR" sz="2400" dirty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Órgão celebra o contrato com base na Norma de Procedimento SCL Nº 002 - Formalização e Publicação de Contratos Administrativos, Versão 02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A seguir designar os responsáveis pelo contrato SCL Nº 012 - Designação e Atribuições de Gestor, Fiscal e Comissão, Versão 01</a:t>
            </a:r>
          </a:p>
        </p:txBody>
      </p:sp>
    </p:spTree>
    <p:extLst>
      <p:ext uri="{BB962C8B-B14F-4D97-AF65-F5344CB8AC3E}">
        <p14:creationId xmlns:p14="http://schemas.microsoft.com/office/powerpoint/2010/main" val="25514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177" y="1566431"/>
            <a:ext cx="10757646" cy="4993342"/>
          </a:xfrm>
        </p:spPr>
        <p:txBody>
          <a:bodyPr anchor="ctr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Ata de Registro de Preços SEGER nº 001/2023 – Telefonia móvel – Vigência de 31/05/2023 a 30/05/2024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Contrato Corporativo nº 012/2017 expira em 17/07/2023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Empresa ganhadora: Claro S.A.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Orientamos que a celebrações dos contratos ocorra até o dia 30/06/2023 para que as migrações das linhas para o novo contrato ocorram até o dia 07/07/2023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CF7AF11-0836-D035-F4E9-81120F2F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2819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Passo a passo para utilização da Ata de Registro de Preços</a:t>
            </a:r>
          </a:p>
        </p:txBody>
      </p:sp>
    </p:spTree>
    <p:extLst>
      <p:ext uri="{BB962C8B-B14F-4D97-AF65-F5344CB8AC3E}">
        <p14:creationId xmlns:p14="http://schemas.microsoft.com/office/powerpoint/2010/main" val="14364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204" y="91440"/>
            <a:ext cx="10515600" cy="929155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Migração de linhas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391425"/>
              </p:ext>
            </p:extLst>
          </p:nvPr>
        </p:nvGraphicFramePr>
        <p:xfrm>
          <a:off x="0" y="891674"/>
          <a:ext cx="6425970" cy="394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329802"/>
              </p:ext>
            </p:extLst>
          </p:nvPr>
        </p:nvGraphicFramePr>
        <p:xfrm>
          <a:off x="6357074" y="1244869"/>
          <a:ext cx="5591086" cy="323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818640" y="5090945"/>
            <a:ext cx="8737600" cy="108608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Prazo de entrega à SEGER da planilha de migração de linhas </a:t>
            </a:r>
            <a:r>
              <a:rPr lang="pt-BR" b="1" dirty="0">
                <a:solidFill>
                  <a:schemeClr val="accent5"/>
                </a:solidFill>
              </a:rPr>
              <a:t>até 16/06 (sexta-feira)</a:t>
            </a:r>
          </a:p>
        </p:txBody>
      </p:sp>
    </p:spTree>
    <p:extLst>
      <p:ext uri="{BB962C8B-B14F-4D97-AF65-F5344CB8AC3E}">
        <p14:creationId xmlns:p14="http://schemas.microsoft.com/office/powerpoint/2010/main" val="26458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644" y="264160"/>
            <a:ext cx="10515600" cy="92915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Para a celebração </a:t>
            </a:r>
            <a:r>
              <a:rPr lang="pt-BR" b="1" dirty="0">
                <a:solidFill>
                  <a:schemeClr val="tx1"/>
                </a:solidFill>
              </a:rPr>
              <a:t>do contrato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798" y="1456466"/>
            <a:ext cx="11043322" cy="26356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Enviar </a:t>
            </a:r>
            <a:r>
              <a:rPr lang="pt-BR" sz="2400" dirty="0" smtClean="0">
                <a:solidFill>
                  <a:schemeClr val="tx1"/>
                </a:solidFill>
              </a:rPr>
              <a:t>para </a:t>
            </a:r>
            <a:r>
              <a:rPr lang="pt-BR" sz="2400" b="1" dirty="0">
                <a:solidFill>
                  <a:schemeClr val="tx1"/>
                </a:solidFill>
              </a:rPr>
              <a:t>a </a:t>
            </a:r>
            <a:r>
              <a:rPr lang="pt-BR" sz="2400" b="1" dirty="0" smtClean="0">
                <a:solidFill>
                  <a:schemeClr val="tx1"/>
                </a:solidFill>
              </a:rPr>
              <a:t>Claro:</a:t>
            </a:r>
            <a:endParaRPr lang="pt-BR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pt-BR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1. </a:t>
            </a:r>
            <a:r>
              <a:rPr lang="pt-BR" sz="2200" dirty="0" smtClean="0">
                <a:solidFill>
                  <a:schemeClr val="tx1"/>
                </a:solidFill>
              </a:rPr>
              <a:t>Contrato para assinatura (via </a:t>
            </a:r>
            <a:r>
              <a:rPr lang="pt-BR" sz="2200" dirty="0" err="1" smtClean="0">
                <a:solidFill>
                  <a:schemeClr val="tx1"/>
                </a:solidFill>
              </a:rPr>
              <a:t>Edocs</a:t>
            </a:r>
            <a:r>
              <a:rPr lang="pt-BR" sz="2200" dirty="0" smtClean="0">
                <a:solidFill>
                  <a:schemeClr val="tx1"/>
                </a:solidFill>
              </a:rPr>
              <a:t>). Assinantes pela Claro Ana Carolina Barbosa Ribeiro (CPF 050.074.976-06) e André </a:t>
            </a:r>
            <a:r>
              <a:rPr lang="pt-BR" sz="2200" smtClean="0">
                <a:solidFill>
                  <a:schemeClr val="tx1"/>
                </a:solidFill>
              </a:rPr>
              <a:t>Luiz Alcântara </a:t>
            </a:r>
            <a:r>
              <a:rPr lang="pt-BR" sz="2200" dirty="0" smtClean="0">
                <a:solidFill>
                  <a:schemeClr val="tx1"/>
                </a:solidFill>
              </a:rPr>
              <a:t>(</a:t>
            </a:r>
            <a:r>
              <a:rPr lang="pt-BR" sz="2200" smtClean="0">
                <a:solidFill>
                  <a:schemeClr val="tx1"/>
                </a:solidFill>
              </a:rPr>
              <a:t>CPF: 702.829.787-04)</a:t>
            </a:r>
            <a:endParaRPr lang="pt-BR" sz="22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2. </a:t>
            </a:r>
            <a:r>
              <a:rPr lang="pt-BR" sz="2200" dirty="0">
                <a:solidFill>
                  <a:schemeClr val="tx1"/>
                </a:solidFill>
              </a:rPr>
              <a:t>Relação de linhas validadas para migração (informando o tipo de assinatura</a:t>
            </a:r>
            <a:r>
              <a:rPr lang="pt-BR" sz="2200" dirty="0" smtClean="0">
                <a:solidFill>
                  <a:schemeClr val="tx1"/>
                </a:solidFill>
              </a:rPr>
              <a:t>) (via </a:t>
            </a:r>
            <a:r>
              <a:rPr lang="pt-BR" sz="2200" dirty="0" smtClean="0">
                <a:solidFill>
                  <a:schemeClr val="tx1"/>
                </a:solidFill>
                <a:hlinkClick r:id="rId2"/>
              </a:rPr>
              <a:t>ana.barbosaribeiro@embratel.com.br</a:t>
            </a:r>
            <a:r>
              <a:rPr lang="pt-BR" sz="2200" dirty="0" smtClean="0">
                <a:solidFill>
                  <a:schemeClr val="tx1"/>
                </a:solidFill>
              </a:rPr>
              <a:t>)</a:t>
            </a:r>
            <a:endParaRPr lang="pt-BR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pt-BR" sz="22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644" y="264160"/>
            <a:ext cx="10515600" cy="929154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Após a celebração </a:t>
            </a:r>
            <a:r>
              <a:rPr lang="pt-BR" b="1" dirty="0">
                <a:solidFill>
                  <a:schemeClr val="tx1"/>
                </a:solidFill>
              </a:rPr>
              <a:t>do contrato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798" y="1456466"/>
            <a:ext cx="11043322" cy="263562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</a:rPr>
              <a:t>Enviar </a:t>
            </a:r>
            <a:r>
              <a:rPr lang="pt-BR" sz="2400" dirty="0" err="1" smtClean="0">
                <a:solidFill>
                  <a:schemeClr val="tx1"/>
                </a:solidFill>
              </a:rPr>
              <a:t>email</a:t>
            </a:r>
            <a:r>
              <a:rPr lang="pt-BR" sz="2400" dirty="0" smtClean="0">
                <a:solidFill>
                  <a:schemeClr val="tx1"/>
                </a:solidFill>
              </a:rPr>
              <a:t> para </a:t>
            </a:r>
            <a:r>
              <a:rPr lang="pt-BR" sz="2400" dirty="0" smtClean="0">
                <a:solidFill>
                  <a:srgbClr val="0070C0"/>
                </a:solidFill>
                <a:hlinkClick r:id="rId2"/>
              </a:rPr>
              <a:t>ana.barbosaribeiro@embratel.com.br</a:t>
            </a:r>
            <a:r>
              <a:rPr lang="pt-BR" sz="2400" dirty="0" smtClean="0">
                <a:solidFill>
                  <a:srgbClr val="0070C0"/>
                </a:solidFill>
              </a:rPr>
              <a:t> , </a:t>
            </a:r>
            <a:r>
              <a:rPr lang="pt-BR" sz="2400" dirty="0" smtClean="0">
                <a:solidFill>
                  <a:srgbClr val="0070C0"/>
                </a:solidFill>
                <a:hlinkClick r:id="rId3"/>
              </a:rPr>
              <a:t>registrodeprecos@seger.es.gov.br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e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>
                <a:solidFill>
                  <a:srgbClr val="0070C0"/>
                </a:solidFill>
                <a:hlinkClick r:id="rId4"/>
              </a:rPr>
              <a:t>sucor@seger.es.gov.br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com os seguintes anexos:</a:t>
            </a:r>
            <a:endParaRPr lang="pt-BR" sz="26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6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1. </a:t>
            </a:r>
            <a:r>
              <a:rPr lang="pt-BR" sz="2200" dirty="0" smtClean="0">
                <a:solidFill>
                  <a:schemeClr val="tx1"/>
                </a:solidFill>
              </a:rPr>
              <a:t>Contrato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sz="22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 smtClean="0">
                <a:solidFill>
                  <a:schemeClr val="tx1"/>
                </a:solidFill>
              </a:rPr>
              <a:t>2. Extrato do contrato</a:t>
            </a:r>
          </a:p>
          <a:p>
            <a:pPr marL="274320" lvl="1" indent="0" algn="just"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200" dirty="0" smtClean="0">
                <a:solidFill>
                  <a:schemeClr val="tx1"/>
                </a:solidFill>
              </a:rPr>
              <a:t>3. </a:t>
            </a:r>
            <a:r>
              <a:rPr lang="pt-BR" sz="2200" dirty="0">
                <a:solidFill>
                  <a:schemeClr val="tx1"/>
                </a:solidFill>
              </a:rPr>
              <a:t>Solicitar a entrega do lote inicial de </a:t>
            </a:r>
            <a:r>
              <a:rPr lang="pt-BR" sz="2200" dirty="0" smtClean="0">
                <a:solidFill>
                  <a:schemeClr val="tx1"/>
                </a:solidFill>
              </a:rPr>
              <a:t>aparelhos e de chips no </a:t>
            </a:r>
            <a:r>
              <a:rPr lang="pt-BR" sz="2200" dirty="0">
                <a:solidFill>
                  <a:schemeClr val="tx1"/>
                </a:solidFill>
              </a:rPr>
              <a:t>endereço do órgão com base no quantitativo da </a:t>
            </a:r>
            <a:r>
              <a:rPr lang="pt-BR" sz="2200" dirty="0" smtClean="0">
                <a:solidFill>
                  <a:schemeClr val="tx1"/>
                </a:solidFill>
              </a:rPr>
              <a:t>migração</a:t>
            </a:r>
          </a:p>
          <a:p>
            <a:pPr marL="274320" lvl="1" indent="0" algn="just">
              <a:buNone/>
            </a:pPr>
            <a:endParaRPr lang="pt-BR" sz="2200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tx1"/>
                </a:solidFill>
              </a:rPr>
              <a:t> </a:t>
            </a:r>
            <a:r>
              <a:rPr lang="pt-BR" sz="2200" dirty="0" smtClean="0">
                <a:solidFill>
                  <a:schemeClr val="tx1"/>
                </a:solidFill>
              </a:rPr>
              <a:t>4. Acompanhar a execução do Plano de Implantação</a:t>
            </a:r>
            <a:endParaRPr lang="pt-BR" sz="2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763" y="169213"/>
            <a:ext cx="10515600" cy="92915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Após a celebração do contrato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26465" y="1534650"/>
            <a:ext cx="4777049" cy="3101788"/>
          </a:xfrm>
        </p:spPr>
        <p:txBody>
          <a:bodyPr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</a:rPr>
              <a:t>Enviar para a Subgerência de Serviços Corporativos – </a:t>
            </a:r>
            <a:r>
              <a:rPr lang="pt-BR" dirty="0" smtClean="0">
                <a:solidFill>
                  <a:schemeClr val="tx1"/>
                </a:solidFill>
              </a:rPr>
              <a:t>SUCOR: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Ato </a:t>
            </a:r>
            <a:r>
              <a:rPr lang="pt-BR" dirty="0">
                <a:solidFill>
                  <a:schemeClr val="tx1"/>
                </a:solidFill>
              </a:rPr>
              <a:t>de Designação do Gestor e Fiscal do Contrato via </a:t>
            </a:r>
            <a:r>
              <a:rPr lang="pt-BR" dirty="0" err="1" smtClean="0">
                <a:solidFill>
                  <a:schemeClr val="tx1"/>
                </a:solidFill>
              </a:rPr>
              <a:t>Edocs</a:t>
            </a:r>
            <a:r>
              <a:rPr lang="pt-BR" dirty="0" smtClean="0">
                <a:solidFill>
                  <a:schemeClr val="tx1"/>
                </a:solidFill>
              </a:rPr>
              <a:t> e;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pt-BR" b="1" dirty="0" smtClean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Ficha de cadastro para acesso ao sistema.</a:t>
            </a:r>
            <a:endParaRPr lang="pt-BR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884519" y="1545823"/>
            <a:ext cx="5589906" cy="2671482"/>
            <a:chOff x="2542634" y="2695849"/>
            <a:chExt cx="7291648" cy="3788161"/>
          </a:xfrm>
          <a:solidFill>
            <a:schemeClr val="accent2"/>
          </a:solidFill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2634" y="2695849"/>
              <a:ext cx="6106066" cy="3788161"/>
            </a:xfrm>
            <a:prstGeom prst="rect">
              <a:avLst/>
            </a:prstGeom>
            <a:grpFill/>
          </p:spPr>
        </p:pic>
        <p:cxnSp>
          <p:nvCxnSpPr>
            <p:cNvPr id="10" name="Conector de seta reta 9"/>
            <p:cNvCxnSpPr/>
            <p:nvPr/>
          </p:nvCxnSpPr>
          <p:spPr>
            <a:xfrm flipH="1">
              <a:off x="8579224" y="3119718"/>
              <a:ext cx="1255058" cy="806823"/>
            </a:xfrm>
            <a:prstGeom prst="straightConnector1">
              <a:avLst/>
            </a:prstGeom>
            <a:grpFill/>
            <a:ln w="762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09763" y="4580965"/>
            <a:ext cx="11177437" cy="184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SEGER encaminhará </a:t>
            </a:r>
            <a:r>
              <a:rPr lang="pt-BR" sz="2400" dirty="0" smtClean="0"/>
              <a:t>a Contratada </a:t>
            </a:r>
            <a:r>
              <a:rPr lang="pt-BR" sz="2400" dirty="0"/>
              <a:t>a relação de servidores aptos ao acesso aos sistemas Conta Online e Gestor Online</a:t>
            </a:r>
          </a:p>
        </p:txBody>
      </p:sp>
    </p:spTree>
    <p:extLst>
      <p:ext uri="{BB962C8B-B14F-4D97-AF65-F5344CB8AC3E}">
        <p14:creationId xmlns:p14="http://schemas.microsoft.com/office/powerpoint/2010/main" val="41220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764" y="162560"/>
            <a:ext cx="10515600" cy="92915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Portal de Serviços Corporativos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1414498"/>
            <a:ext cx="5577840" cy="501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550</TotalTime>
  <Words>772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Base</vt:lpstr>
      <vt:lpstr>REUNIÃO DE APRESENTAÇÃO DA NOVA CONTRATAÇÃO DE TELEFONIA MÓVEL</vt:lpstr>
      <vt:lpstr>Passo a passo para utilização da Ata de Registro de Preços</vt:lpstr>
      <vt:lpstr>Passo a passo para utilização da Ata de Registro de Preços</vt:lpstr>
      <vt:lpstr>Passo a passo para utilização da Ata de Registro de Preços</vt:lpstr>
      <vt:lpstr>Migração de linhas</vt:lpstr>
      <vt:lpstr>Para a celebração do contrato</vt:lpstr>
      <vt:lpstr>Após a celebração do contrato</vt:lpstr>
      <vt:lpstr>Após a celebração do contrato</vt:lpstr>
      <vt:lpstr>Portal de Serviços Corporativos</vt:lpstr>
      <vt:lpstr>Portal de Serviços Corporativos</vt:lpstr>
      <vt:lpstr>Modelos de aparelhos</vt:lpstr>
      <vt:lpstr>Assistência técnica e furtos</vt:lpstr>
      <vt:lpstr>Canais de atendimento</vt:lpstr>
      <vt:lpstr>Sistemas de apoio à fiscalização</vt:lpstr>
      <vt:lpstr>Informações complementares</vt:lpstr>
      <vt:lpstr>Contatos SEGER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de apresentação</dc:title>
  <dc:creator>Sheila Christina Ribeiro Fernandes</dc:creator>
  <cp:lastModifiedBy>Sheila Christina Ribeiro Fernandes</cp:lastModifiedBy>
  <cp:revision>74</cp:revision>
  <dcterms:created xsi:type="dcterms:W3CDTF">2023-06-12T16:22:08Z</dcterms:created>
  <dcterms:modified xsi:type="dcterms:W3CDTF">2023-06-16T20:36:09Z</dcterms:modified>
</cp:coreProperties>
</file>